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8" r:id="rId14"/>
    <p:sldId id="284" r:id="rId15"/>
    <p:sldId id="283" r:id="rId16"/>
    <p:sldId id="285" r:id="rId17"/>
    <p:sldId id="286" r:id="rId18"/>
    <p:sldId id="271" r:id="rId19"/>
    <p:sldId id="272" r:id="rId20"/>
    <p:sldId id="273" r:id="rId21"/>
    <p:sldId id="274" r:id="rId22"/>
    <p:sldId id="275" r:id="rId23"/>
    <p:sldId id="276" r:id="rId24"/>
    <p:sldId id="277" r:id="rId25"/>
    <p:sldId id="282" r:id="rId26"/>
    <p:sldId id="278" r:id="rId27"/>
    <p:sldId id="280" r:id="rId28"/>
    <p:sldId id="279" r:id="rId29"/>
    <p:sldId id="281" r:id="rId30"/>
    <p:sldId id="288" r:id="rId31"/>
    <p:sldId id="291" r:id="rId32"/>
    <p:sldId id="289" r:id="rId33"/>
    <p:sldId id="290" r:id="rId34"/>
    <p:sldId id="270" r:id="rId35"/>
    <p:sldId id="293" r:id="rId36"/>
    <p:sldId id="292" r:id="rId37"/>
    <p:sldId id="287" r:id="rId38"/>
    <p:sldId id="297" r:id="rId39"/>
    <p:sldId id="298" r:id="rId40"/>
    <p:sldId id="299" r:id="rId41"/>
    <p:sldId id="300" r:id="rId42"/>
    <p:sldId id="302" r:id="rId43"/>
    <p:sldId id="304" r:id="rId44"/>
    <p:sldId id="303" r:id="rId45"/>
    <p:sldId id="305" r:id="rId46"/>
    <p:sldId id="307" r:id="rId47"/>
    <p:sldId id="308" r:id="rId48"/>
    <p:sldId id="309" r:id="rId49"/>
    <p:sldId id="310" r:id="rId50"/>
    <p:sldId id="306" r:id="rId51"/>
    <p:sldId id="312" r:id="rId52"/>
    <p:sldId id="313" r:id="rId53"/>
    <p:sldId id="311" r:id="rId54"/>
    <p:sldId id="314" r:id="rId55"/>
    <p:sldId id="315"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5"/>
  </p:normalViewPr>
  <p:slideViewPr>
    <p:cSldViewPr snapToGrid="0" snapToObjects="1">
      <p:cViewPr varScale="1">
        <p:scale>
          <a:sx n="82" d="100"/>
          <a:sy n="82" d="100"/>
        </p:scale>
        <p:origin x="20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11B86-E7D3-C649-A374-468BD3488F5D}" type="datetimeFigureOut">
              <a:rPr lang="es-ES" smtClean="0"/>
              <a:t>11/4/19</a:t>
            </a:fld>
            <a:endParaRPr lang="es-ES"/>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F2481-FA6D-F64A-B5F6-FADE56B9F91C}" type="slidenum">
              <a:rPr lang="es-ES" smtClean="0"/>
              <a:t>‹Nº›</a:t>
            </a:fld>
            <a:endParaRPr lang="es-ES"/>
          </a:p>
        </p:txBody>
      </p:sp>
    </p:spTree>
    <p:extLst>
      <p:ext uri="{BB962C8B-B14F-4D97-AF65-F5344CB8AC3E}">
        <p14:creationId xmlns:p14="http://schemas.microsoft.com/office/powerpoint/2010/main" val="64516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4/11/19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4/11/19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4/11/19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descripció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4/11/19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4/11/19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majorgeeks.com/files/details/regcleaner.html" TargetMode="External"/><Relationship Id="rId2" Type="http://schemas.openxmlformats.org/officeDocument/2006/relationships/hyperlink" Target="http://www.bleepingcomputer.com/download/adwcleane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0AA6B-9054-3B4A-B99F-30DAB5AA4CA4}"/>
              </a:ext>
            </a:extLst>
          </p:cNvPr>
          <p:cNvSpPr>
            <a:spLocks noGrp="1"/>
          </p:cNvSpPr>
          <p:nvPr>
            <p:ph type="ctrTitle"/>
          </p:nvPr>
        </p:nvSpPr>
        <p:spPr/>
        <p:txBody>
          <a:bodyPr/>
          <a:lstStyle/>
          <a:p>
            <a:r>
              <a:rPr lang="es-ES" dirty="0"/>
              <a:t>MANTENIMIENTO Y CONFIGURACIÓN DE WINDOWS</a:t>
            </a:r>
          </a:p>
        </p:txBody>
      </p:sp>
      <p:sp>
        <p:nvSpPr>
          <p:cNvPr id="3" name="Subtítulo 2">
            <a:extLst>
              <a:ext uri="{FF2B5EF4-FFF2-40B4-BE49-F238E27FC236}">
                <a16:creationId xmlns:a16="http://schemas.microsoft.com/office/drawing/2014/main" id="{66AFE36E-5918-D74D-A4FA-738B3DFA3E80}"/>
              </a:ext>
            </a:extLst>
          </p:cNvPr>
          <p:cNvSpPr>
            <a:spLocks noGrp="1"/>
          </p:cNvSpPr>
          <p:nvPr>
            <p:ph type="subTitle" idx="1"/>
          </p:nvPr>
        </p:nvSpPr>
        <p:spPr/>
        <p:txBody>
          <a:bodyPr/>
          <a:lstStyle/>
          <a:p>
            <a:r>
              <a:rPr lang="es-ES" dirty="0"/>
              <a:t>TEMA 7</a:t>
            </a:r>
          </a:p>
        </p:txBody>
      </p:sp>
    </p:spTree>
    <p:extLst>
      <p:ext uri="{BB962C8B-B14F-4D97-AF65-F5344CB8AC3E}">
        <p14:creationId xmlns:p14="http://schemas.microsoft.com/office/powerpoint/2010/main" val="854803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CHEQUEO DE DISCO:</a:t>
            </a:r>
          </a:p>
          <a:p>
            <a:r>
              <a:rPr lang="es-ES" dirty="0"/>
              <a:t>REPARAR AUTOMÁTICAMENTE ERRORES EN EL SISTEMA DE ARCHIVOS.</a:t>
            </a:r>
          </a:p>
          <a:p>
            <a:r>
              <a:rPr lang="es-ES" dirty="0"/>
              <a:t>EXAMINAR E INTENTAR RECUPERAR LOS SECTORES DEFECTUOSOS.</a:t>
            </a:r>
          </a:p>
          <a:p>
            <a:endParaRPr lang="es-ES" dirty="0"/>
          </a:p>
          <a:p>
            <a:endParaRPr lang="es-ES" dirty="0"/>
          </a:p>
          <a:p>
            <a:endParaRPr lang="es-ES" dirty="0"/>
          </a:p>
          <a:p>
            <a:endParaRPr lang="es-ES" dirty="0"/>
          </a:p>
          <a:p>
            <a:pPr marL="0" indent="0" algn="just">
              <a:buNone/>
            </a:pPr>
            <a:endParaRPr lang="es-ES" dirty="0"/>
          </a:p>
        </p:txBody>
      </p:sp>
      <p:pic>
        <p:nvPicPr>
          <p:cNvPr id="4" name="Imagen 3" descr="Captura de pantalla 2015-01-25 a las 18.53.45.png">
            <a:extLst>
              <a:ext uri="{FF2B5EF4-FFF2-40B4-BE49-F238E27FC236}">
                <a16:creationId xmlns:a16="http://schemas.microsoft.com/office/drawing/2014/main" id="{87684464-36E7-504D-94DA-B9DD1427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369" y="3518114"/>
            <a:ext cx="4171851" cy="3401878"/>
          </a:xfrm>
          <a:prstGeom prst="rect">
            <a:avLst/>
          </a:prstGeom>
        </p:spPr>
      </p:pic>
    </p:spTree>
    <p:extLst>
      <p:ext uri="{BB962C8B-B14F-4D97-AF65-F5344CB8AC3E}">
        <p14:creationId xmlns:p14="http://schemas.microsoft.com/office/powerpoint/2010/main" val="2673510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CHEQUEO DE DISCO:</a:t>
            </a:r>
          </a:p>
          <a:p>
            <a:r>
              <a:rPr lang="es-ES" dirty="0"/>
              <a:t>COMANDO </a:t>
            </a:r>
            <a:r>
              <a:rPr lang="es-ES" dirty="0" err="1"/>
              <a:t>CHKDSK</a:t>
            </a:r>
            <a:endParaRPr lang="es-ES" dirty="0"/>
          </a:p>
          <a:p>
            <a:r>
              <a:rPr lang="es-ES" dirty="0" err="1"/>
              <a:t>CHKDSK</a:t>
            </a:r>
            <a:r>
              <a:rPr lang="es-ES" dirty="0"/>
              <a:t> C: /R /X</a:t>
            </a:r>
          </a:p>
          <a:p>
            <a:endParaRPr lang="es-ES" dirty="0"/>
          </a:p>
          <a:p>
            <a:endParaRPr lang="es-ES" dirty="0"/>
          </a:p>
          <a:p>
            <a:endParaRPr lang="es-ES" dirty="0"/>
          </a:p>
          <a:p>
            <a:endParaRPr lang="es-ES" dirty="0"/>
          </a:p>
          <a:p>
            <a:endParaRPr lang="es-ES" dirty="0"/>
          </a:p>
          <a:p>
            <a:pPr marL="0" indent="0" algn="just">
              <a:buNone/>
            </a:pPr>
            <a:endParaRPr lang="es-ES" dirty="0"/>
          </a:p>
        </p:txBody>
      </p:sp>
      <p:pic>
        <p:nvPicPr>
          <p:cNvPr id="5" name="Imagen 4" descr="Captura de pantalla 2015-01-25 a las 19.01.30.png">
            <a:extLst>
              <a:ext uri="{FF2B5EF4-FFF2-40B4-BE49-F238E27FC236}">
                <a16:creationId xmlns:a16="http://schemas.microsoft.com/office/drawing/2014/main" id="{7EAC9558-E7CD-B840-9E41-9329F7ED5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373" y="1876674"/>
            <a:ext cx="6457627" cy="4981326"/>
          </a:xfrm>
          <a:prstGeom prst="rect">
            <a:avLst/>
          </a:prstGeom>
        </p:spPr>
      </p:pic>
    </p:spTree>
    <p:extLst>
      <p:ext uri="{BB962C8B-B14F-4D97-AF65-F5344CB8AC3E}">
        <p14:creationId xmlns:p14="http://schemas.microsoft.com/office/powerpoint/2010/main" val="687806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FECHA Y HORA:</a:t>
            </a:r>
          </a:p>
          <a:p>
            <a:pPr algn="just"/>
            <a:r>
              <a:rPr lang="es-ES" dirty="0"/>
              <a:t>LA FECHA Y HORA SE ENCUENTRA EN LA PARTE DERECHA DE LA BARRA DE TAREAS Y SE ACCEDE HACIENDO DOBLE CLIC SOBRE LA FECHA Y HORA.</a:t>
            </a:r>
          </a:p>
          <a:p>
            <a:pPr algn="just"/>
            <a:r>
              <a:rPr lang="es-ES" dirty="0"/>
              <a:t>POR COMANDOS: TIME Y DATE.</a:t>
            </a:r>
          </a:p>
          <a:p>
            <a:r>
              <a:rPr lang="es-ES" dirty="0"/>
              <a:t>TAMBIÉN SE PUEDE IR AL PANEL DE CONTROL Y HACER DOBLE CLIC EN LOS SIGUIENTE ICONO.</a:t>
            </a:r>
          </a:p>
          <a:p>
            <a:endParaRPr lang="es-ES" dirty="0"/>
          </a:p>
          <a:p>
            <a:endParaRPr lang="es-ES" dirty="0"/>
          </a:p>
          <a:p>
            <a:pPr marL="0" indent="0">
              <a:buNone/>
            </a:pPr>
            <a:endParaRPr lang="es-ES" dirty="0"/>
          </a:p>
          <a:p>
            <a:pPr marL="0" indent="0" algn="just">
              <a:buNone/>
            </a:pPr>
            <a:endParaRPr lang="es-ES" dirty="0"/>
          </a:p>
          <a:p>
            <a:pPr marL="0" indent="0" algn="just">
              <a:buNone/>
            </a:pPr>
            <a:endParaRPr lang="es-ES" dirty="0"/>
          </a:p>
        </p:txBody>
      </p:sp>
      <p:pic>
        <p:nvPicPr>
          <p:cNvPr id="5" name="Imagen 4" descr="Captura de pantalla 2015-01-25 a las 11.01.33.png">
            <a:extLst>
              <a:ext uri="{FF2B5EF4-FFF2-40B4-BE49-F238E27FC236}">
                <a16:creationId xmlns:a16="http://schemas.microsoft.com/office/drawing/2014/main" id="{EACBF2E0-FDB7-3341-8728-1970F4346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184" y="3967567"/>
            <a:ext cx="3271976" cy="2831306"/>
          </a:xfrm>
          <a:prstGeom prst="rect">
            <a:avLst/>
          </a:prstGeom>
        </p:spPr>
      </p:pic>
      <p:pic>
        <p:nvPicPr>
          <p:cNvPr id="7" name="Imagen 6" descr="Captura de pantalla 2015-01-25 a las 11.02.36.png">
            <a:extLst>
              <a:ext uri="{FF2B5EF4-FFF2-40B4-BE49-F238E27FC236}">
                <a16:creationId xmlns:a16="http://schemas.microsoft.com/office/drawing/2014/main" id="{CCC3A2BC-EEFA-D941-8220-C5B57F646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359" y="3967567"/>
            <a:ext cx="2446247" cy="2831305"/>
          </a:xfrm>
          <a:prstGeom prst="rect">
            <a:avLst/>
          </a:prstGeom>
        </p:spPr>
      </p:pic>
      <p:pic>
        <p:nvPicPr>
          <p:cNvPr id="8" name="Imagen 7" descr="Captura de pantalla 2015-01-25 a las 11.05.47.png">
            <a:extLst>
              <a:ext uri="{FF2B5EF4-FFF2-40B4-BE49-F238E27FC236}">
                <a16:creationId xmlns:a16="http://schemas.microsoft.com/office/drawing/2014/main" id="{9088A212-9822-234D-BDE3-C1CAF01FF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1599" y="3967567"/>
            <a:ext cx="1346200" cy="406400"/>
          </a:xfrm>
          <a:prstGeom prst="rect">
            <a:avLst/>
          </a:prstGeom>
        </p:spPr>
      </p:pic>
      <p:pic>
        <p:nvPicPr>
          <p:cNvPr id="9" name="Imagen 8" descr="Captura de pantalla 2015-01-25 a las 11.03.19.png">
            <a:extLst>
              <a:ext uri="{FF2B5EF4-FFF2-40B4-BE49-F238E27FC236}">
                <a16:creationId xmlns:a16="http://schemas.microsoft.com/office/drawing/2014/main" id="{1C38ADB6-01AB-654E-8E75-B211B227AD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5425" y="2809999"/>
            <a:ext cx="4673497" cy="693028"/>
          </a:xfrm>
          <a:prstGeom prst="rect">
            <a:avLst/>
          </a:prstGeom>
        </p:spPr>
      </p:pic>
    </p:spTree>
    <p:extLst>
      <p:ext uri="{BB962C8B-B14F-4D97-AF65-F5344CB8AC3E}">
        <p14:creationId xmlns:p14="http://schemas.microsoft.com/office/powerpoint/2010/main" val="2905146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3" y="2180496"/>
            <a:ext cx="7292808" cy="3678303"/>
          </a:xfrm>
        </p:spPr>
        <p:txBody>
          <a:bodyPr>
            <a:normAutofit lnSpcReduction="10000"/>
          </a:bodyPr>
          <a:lstStyle/>
          <a:p>
            <a:pPr marL="0" indent="0" algn="just">
              <a:buNone/>
            </a:pPr>
            <a:r>
              <a:rPr lang="es-ES" dirty="0"/>
              <a:t>PUNTOS DE RESTAURACIÓN:</a:t>
            </a:r>
          </a:p>
          <a:p>
            <a:pPr algn="just"/>
            <a:r>
              <a:rPr lang="es-ES" dirty="0"/>
              <a:t>HABILITAR PUNTOS DE RESTAURACIÓN O PROTECCIÓN DEL SISTEMA.</a:t>
            </a:r>
          </a:p>
          <a:p>
            <a:pPr algn="just"/>
            <a:r>
              <a:rPr lang="es-ES" dirty="0"/>
              <a:t>DETERMINAR ESPACIO DEL DISCO PARA LOS PUNTOS DE RESTAURACIÓN – SE VA BORRANDO LOS PUNTOS EN FUNCIÓN DEL LLENADO DE ESTE ESPACIO.</a:t>
            </a:r>
          </a:p>
          <a:p>
            <a:pPr algn="just"/>
            <a:r>
              <a:rPr lang="es-ES" dirty="0"/>
              <a:t>CREAR PUNTO DE RESTAURACIÓN. LOS CREA EL </a:t>
            </a:r>
            <a:r>
              <a:rPr lang="es-ES" dirty="0" err="1"/>
              <a:t>S.O</a:t>
            </a:r>
            <a:r>
              <a:rPr lang="es-ES" dirty="0"/>
              <a:t>. AUTOMÁTICAMENTE SEMANALMENTE Y/O EN FUNCIÓN DE LOS CAMBIOS EN EL SISTEMA, INSTALACIÓN DE UN PROGRAMA.</a:t>
            </a:r>
          </a:p>
          <a:p>
            <a:pPr algn="just"/>
            <a:r>
              <a:rPr lang="es-ES" dirty="0"/>
              <a:t>SE PUEDEN CREAR PUNTOS CUANDO EL USUARIO LO CONSIDERE DE FORMA MANUAL.</a:t>
            </a:r>
          </a:p>
          <a:p>
            <a:pPr algn="just"/>
            <a:endParaRPr lang="es-ES" dirty="0"/>
          </a:p>
          <a:p>
            <a:pPr algn="just"/>
            <a:endParaRPr lang="es-ES" dirty="0"/>
          </a:p>
        </p:txBody>
      </p:sp>
      <p:pic>
        <p:nvPicPr>
          <p:cNvPr id="5" name="Imagen 4">
            <a:extLst>
              <a:ext uri="{FF2B5EF4-FFF2-40B4-BE49-F238E27FC236}">
                <a16:creationId xmlns:a16="http://schemas.microsoft.com/office/drawing/2014/main" id="{D00DCECC-B75A-7546-BF0E-31741DC4B534}"/>
              </a:ext>
            </a:extLst>
          </p:cNvPr>
          <p:cNvPicPr>
            <a:picLocks noChangeAspect="1"/>
          </p:cNvPicPr>
          <p:nvPr/>
        </p:nvPicPr>
        <p:blipFill>
          <a:blip r:embed="rId2"/>
          <a:stretch>
            <a:fillRect/>
          </a:stretch>
        </p:blipFill>
        <p:spPr>
          <a:xfrm>
            <a:off x="7978609" y="1981200"/>
            <a:ext cx="3983749" cy="4694104"/>
          </a:xfrm>
          <a:prstGeom prst="rect">
            <a:avLst/>
          </a:prstGeom>
        </p:spPr>
      </p:pic>
    </p:spTree>
    <p:extLst>
      <p:ext uri="{BB962C8B-B14F-4D97-AF65-F5344CB8AC3E}">
        <p14:creationId xmlns:p14="http://schemas.microsoft.com/office/powerpoint/2010/main" val="757285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3" y="2180496"/>
            <a:ext cx="9725180" cy="3678303"/>
          </a:xfrm>
        </p:spPr>
        <p:txBody>
          <a:bodyPr>
            <a:normAutofit/>
          </a:bodyPr>
          <a:lstStyle/>
          <a:p>
            <a:pPr marL="0" indent="0" algn="just">
              <a:buNone/>
            </a:pPr>
            <a:r>
              <a:rPr lang="es-ES" dirty="0"/>
              <a:t>PUNTOS DE RESTAURACIÓN:</a:t>
            </a:r>
          </a:p>
          <a:p>
            <a:pPr algn="just"/>
            <a:r>
              <a:rPr lang="es-ES" dirty="0"/>
              <a:t>VOLVER A UN PUNTO DE RESTAURACIÓN IMPLICA DEJAR EL ORDENADOR TAL Y COMO ESTABA EN ESA FECHA. SE PERDERÁN PROGRAMAS Y CONFIGURACIONES Y ARCHIVOS DEL SISTEMA MODIFICADOS Y MODIFICACIONES DEL REGISTRO DE WINDOWS, NO AFECTA A LOS DOCUMENTOS (FOTOS, DOCUMENTOS Y DATOS).</a:t>
            </a:r>
          </a:p>
          <a:p>
            <a:pPr algn="just"/>
            <a:endParaRPr lang="es-ES" dirty="0"/>
          </a:p>
          <a:p>
            <a:pPr algn="just"/>
            <a:endParaRPr lang="es-ES" dirty="0"/>
          </a:p>
        </p:txBody>
      </p:sp>
    </p:spTree>
    <p:extLst>
      <p:ext uri="{BB962C8B-B14F-4D97-AF65-F5344CB8AC3E}">
        <p14:creationId xmlns:p14="http://schemas.microsoft.com/office/powerpoint/2010/main" val="3891588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fontScale="92500" lnSpcReduction="20000"/>
          </a:bodyPr>
          <a:lstStyle/>
          <a:p>
            <a:pPr marL="0" indent="0" algn="just">
              <a:buNone/>
            </a:pPr>
            <a:r>
              <a:rPr lang="es-ES" dirty="0"/>
              <a:t>COPIAS DE SEGURIDAD:</a:t>
            </a:r>
          </a:p>
          <a:p>
            <a:pPr marL="0" indent="0" algn="just">
              <a:buNone/>
            </a:pPr>
            <a:endParaRPr lang="es-ES" dirty="0"/>
          </a:p>
          <a:p>
            <a:pPr algn="just"/>
            <a:r>
              <a:rPr lang="es-ES" dirty="0"/>
              <a:t>ES REALIZAR UNA COPIA DE SEGURIDAD DE TODA UNIDAD LÓGICA Y/O CARPETAS ESPECÍFICAS DEL SISTEMA. SE PUEDEN EXCLUIR CARPETAS DE LA COPIA DE SEGURIDAD.</a:t>
            </a:r>
          </a:p>
          <a:p>
            <a:pPr algn="just"/>
            <a:r>
              <a:rPr lang="es-ES" dirty="0"/>
              <a:t>LAS COPIAS SE REALIZAN EN OTRA UNIDAD DE ALMACENAMIENTO DIFERENTE DE LA UNIDAD QUE CONTIENE LOS ARCHIVOS QUE QUIEREN DISPONER DE COPIA DE SEGURIDAD. PUEDEN SER OTROS DISCOS DUROS O USB.</a:t>
            </a:r>
          </a:p>
          <a:p>
            <a:pPr algn="just"/>
            <a:r>
              <a:rPr lang="es-ES" dirty="0"/>
              <a:t>LA UNIDAD DONDE SE ALMACENA LAS COPIAS NO DEBE SER UTILIZADA POR NINGUNA OTRA APLICACIÓN EN EL MOMENTO DE LA REALIZACIÓN DE LA COPIA.</a:t>
            </a:r>
          </a:p>
          <a:p>
            <a:pPr algn="just"/>
            <a:r>
              <a:rPr lang="es-ES" dirty="0"/>
              <a:t>HAY QUE BUSCAR </a:t>
            </a:r>
            <a:r>
              <a:rPr lang="es-ES" b="1" i="1" dirty="0"/>
              <a:t>CONFIGURACIÓN COPIA DE SEGURIDAD</a:t>
            </a:r>
            <a:r>
              <a:rPr lang="es-ES" dirty="0"/>
              <a:t>.</a:t>
            </a:r>
          </a:p>
          <a:p>
            <a:pPr algn="just"/>
            <a:r>
              <a:rPr lang="es-ES" dirty="0"/>
              <a:t>SE PUEDE CONFIGURAR, LA UNIDAD LÓGICA DONDE LAS ALMACENAS, LA FRECUENCIA Y LA CONSERVACIÓN DE LA COPIAS DE SEGURIDAD.</a:t>
            </a:r>
          </a:p>
          <a:p>
            <a:pPr marL="0" indent="0" algn="just">
              <a:buNone/>
            </a:pPr>
            <a:endParaRPr lang="es-ES" dirty="0"/>
          </a:p>
        </p:txBody>
      </p:sp>
    </p:spTree>
    <p:extLst>
      <p:ext uri="{BB962C8B-B14F-4D97-AF65-F5344CB8AC3E}">
        <p14:creationId xmlns:p14="http://schemas.microsoft.com/office/powerpoint/2010/main" val="3674873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COPIAS DE SEGURIDAD:</a:t>
            </a:r>
          </a:p>
          <a:p>
            <a:pPr algn="just"/>
            <a:endParaRPr lang="es-ES" dirty="0"/>
          </a:p>
          <a:p>
            <a:pPr algn="just"/>
            <a:r>
              <a:rPr lang="es-ES" dirty="0"/>
              <a:t>EXISTEN OTRO TIPO DE COPIAS DE SEGURIDAD QUE SE LLAMA </a:t>
            </a:r>
            <a:r>
              <a:rPr lang="es-ES" b="1" i="1" dirty="0"/>
              <a:t>CREACIÓN DE UNA COPIA DE SEGURIDAD DE IMAGEN DEL SISTEMA</a:t>
            </a:r>
            <a:r>
              <a:rPr lang="es-ES" dirty="0"/>
              <a:t>.</a:t>
            </a:r>
          </a:p>
          <a:p>
            <a:pPr algn="just"/>
            <a:r>
              <a:rPr lang="es-ES" dirty="0"/>
              <a:t>ES UN TIPO DE COPIA DE SEGURIDAD QUE INCLUYE UNA COPIA EXACTA DE UNIDADES LÓGICAS.</a:t>
            </a:r>
          </a:p>
          <a:p>
            <a:pPr algn="just"/>
            <a:r>
              <a:rPr lang="es-ES" dirty="0"/>
              <a:t>SE PUEDE REALIZAR DE VARIAS UNIDADES E INCLUSO DE PARTICIONES AISLADAS.</a:t>
            </a:r>
          </a:p>
          <a:p>
            <a:pPr algn="just"/>
            <a:r>
              <a:rPr lang="es-ES" dirty="0"/>
              <a:t>SU RESTAURACIÓN NO SE PUEDE HACER DE FORMA PERSONALIZADA, O TODO O NADA.</a:t>
            </a:r>
          </a:p>
          <a:p>
            <a:pPr marL="0" indent="0" algn="just">
              <a:buNone/>
            </a:pPr>
            <a:endParaRPr lang="es-ES" dirty="0"/>
          </a:p>
        </p:txBody>
      </p:sp>
    </p:spTree>
    <p:extLst>
      <p:ext uri="{BB962C8B-B14F-4D97-AF65-F5344CB8AC3E}">
        <p14:creationId xmlns:p14="http://schemas.microsoft.com/office/powerpoint/2010/main" val="281115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lnSpcReduction="10000"/>
          </a:bodyPr>
          <a:lstStyle/>
          <a:p>
            <a:pPr marL="0" indent="0" algn="just">
              <a:buNone/>
            </a:pPr>
            <a:r>
              <a:rPr lang="es-ES" dirty="0"/>
              <a:t>COPIAS DE SEGURIDAD:</a:t>
            </a:r>
          </a:p>
          <a:p>
            <a:pPr algn="just"/>
            <a:endParaRPr lang="es-ES" dirty="0"/>
          </a:p>
          <a:p>
            <a:pPr algn="just"/>
            <a:r>
              <a:rPr lang="es-ES" dirty="0"/>
              <a:t>EXISTEN OTRO TIPO DE COPIAS DE SEGURIDAD, EXTERNO A WINDOWS QUE SE LLAMA CLONACIÓN.</a:t>
            </a:r>
          </a:p>
          <a:p>
            <a:pPr algn="just"/>
            <a:r>
              <a:rPr lang="es-ES" dirty="0"/>
              <a:t>ES UN TIPO DE COPIA DE SEGURIDAD QUE INCLUYE UNA COPIA EXACTA DE UN DISCOS DUROS A OTRO DISCO TANTO INTERNO COMO EXTERNO – USB. ADEMÁS SE PUEDE REALIZAR CLONACIONES DE PARTICIONES ESPECÍFICAS A OTROS DISCOS DUROS.</a:t>
            </a:r>
          </a:p>
          <a:p>
            <a:pPr algn="just"/>
            <a:r>
              <a:rPr lang="es-ES" dirty="0"/>
              <a:t>SE PUEDE REALIZAR CLONACIONES DE DISCOS DUROS EXTERNOS DE USB.</a:t>
            </a:r>
          </a:p>
          <a:p>
            <a:pPr algn="just"/>
            <a:r>
              <a:rPr lang="es-ES" dirty="0"/>
              <a:t>SU RESTAURACIÓN SE PUEDE HACER DE FORMA PERSONALIZADA, A NIVEL DE PARTICIONES PERO NO A NIVEL DE ARCHIVOS.</a:t>
            </a:r>
          </a:p>
          <a:p>
            <a:pPr algn="just"/>
            <a:r>
              <a:rPr lang="es-ES" dirty="0"/>
              <a:t>UN PROGRAMA SE LLAMA </a:t>
            </a:r>
            <a:r>
              <a:rPr lang="es-ES" b="1" i="1" dirty="0" err="1"/>
              <a:t>ACRONIS</a:t>
            </a:r>
            <a:r>
              <a:rPr lang="es-ES" dirty="0"/>
              <a:t>.</a:t>
            </a:r>
          </a:p>
          <a:p>
            <a:pPr marL="0" indent="0" algn="just">
              <a:buNone/>
            </a:pPr>
            <a:endParaRPr lang="es-ES" dirty="0"/>
          </a:p>
        </p:txBody>
      </p:sp>
    </p:spTree>
    <p:extLst>
      <p:ext uri="{BB962C8B-B14F-4D97-AF65-F5344CB8AC3E}">
        <p14:creationId xmlns:p14="http://schemas.microsoft.com/office/powerpoint/2010/main" val="4106427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REPARACIÓN INICIO DE WINDOWS:</a:t>
            </a:r>
          </a:p>
          <a:p>
            <a:r>
              <a:rPr lang="es-ES" dirty="0"/>
              <a:t>SI SE APAGÓ DE FORMA INCORRECTA (CORTE DE LUZ, VIRUS, INSTALACIÓN NO COMPLETADA, ETC.), APARECE UNA PANTALLA EN MODO DE TEXTO CON VARIAS OPCIONES QUE NOS PERMITE INICIAR EL SISTEMA DE UNA MANERA U OTRA, DEPENDIENDO DE LO QUE SE QUIERA HACER. ESTA PANTALLA SE LLAMA OPCIONES DE ARRANQUE DE WINDOWS.</a:t>
            </a:r>
          </a:p>
          <a:p>
            <a:r>
              <a:rPr lang="es-ES" dirty="0"/>
              <a:t>TAMBIÉN PUEDE SER VOLUNTARIO ESTE TIPO DE ARRANQUE, PULSANDO LA TECLA </a:t>
            </a:r>
            <a:r>
              <a:rPr lang="es-ES" dirty="0" err="1"/>
              <a:t>F8</a:t>
            </a:r>
            <a:r>
              <a:rPr lang="es-ES" dirty="0"/>
              <a:t> ANTES DE ARRANCAR EL SO. OTRA OPCIÓN EN WINDOWS 10 ES PULSAR LA TECLA </a:t>
            </a:r>
            <a:r>
              <a:rPr lang="es-ES" dirty="0" err="1"/>
              <a:t>SHIFT</a:t>
            </a:r>
            <a:r>
              <a:rPr lang="es-ES" dirty="0"/>
              <a:t> Y MANTENER PULSADO Y HACER CLIC EN LA OPCIÓN REINICIAR DENTRO DE WINDOWS. Y ES UN REINICIO CON OPCIONES AVANZADAS DE RECUPERACIÓN.</a:t>
            </a:r>
          </a:p>
        </p:txBody>
      </p:sp>
    </p:spTree>
    <p:extLst>
      <p:ext uri="{BB962C8B-B14F-4D97-AF65-F5344CB8AC3E}">
        <p14:creationId xmlns:p14="http://schemas.microsoft.com/office/powerpoint/2010/main" val="4079041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REPARACIÓN INICIO DE WINDOWS:</a:t>
            </a:r>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a:p>
            <a:pPr algn="just"/>
            <a:endParaRPr lang="es-ES" dirty="0"/>
          </a:p>
        </p:txBody>
      </p:sp>
      <p:pic>
        <p:nvPicPr>
          <p:cNvPr id="4" name="Imagen 3">
            <a:extLst>
              <a:ext uri="{FF2B5EF4-FFF2-40B4-BE49-F238E27FC236}">
                <a16:creationId xmlns:a16="http://schemas.microsoft.com/office/drawing/2014/main" id="{20097516-2BBA-E841-AC00-6123E0417BB2}"/>
              </a:ext>
            </a:extLst>
          </p:cNvPr>
          <p:cNvPicPr>
            <a:picLocks noChangeAspect="1"/>
          </p:cNvPicPr>
          <p:nvPr/>
        </p:nvPicPr>
        <p:blipFill>
          <a:blip r:embed="rId2"/>
          <a:stretch>
            <a:fillRect/>
          </a:stretch>
        </p:blipFill>
        <p:spPr>
          <a:xfrm>
            <a:off x="4900632" y="1809592"/>
            <a:ext cx="6710175" cy="5048408"/>
          </a:xfrm>
          <a:prstGeom prst="rect">
            <a:avLst/>
          </a:prstGeom>
        </p:spPr>
      </p:pic>
    </p:spTree>
    <p:extLst>
      <p:ext uri="{BB962C8B-B14F-4D97-AF65-F5344CB8AC3E}">
        <p14:creationId xmlns:p14="http://schemas.microsoft.com/office/powerpoint/2010/main" val="127864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lstStyle/>
          <a:p>
            <a:pPr marL="0" indent="0">
              <a:buNone/>
            </a:pPr>
            <a:r>
              <a:rPr lang="es-ES" dirty="0"/>
              <a:t>REGISTRO DE WINDOWS:</a:t>
            </a:r>
          </a:p>
          <a:p>
            <a:pPr algn="just"/>
            <a:r>
              <a:rPr lang="es-ES" dirty="0"/>
              <a:t>El registro de Windows es una base de datos jerárquica que almacena los ajustes de configuración y opciones en los sistemas operativos Microsoft Windows. Contiene la configuración de los componentes de bajo nivel del sistema operativo, así como de las aplicaciones que hay funcionando en el sistema operativa.</a:t>
            </a:r>
          </a:p>
          <a:p>
            <a:pPr algn="just"/>
            <a:r>
              <a:rPr lang="es-ES" dirty="0"/>
              <a:t>Hacen uso del registro el núcleo del S.O. (</a:t>
            </a:r>
            <a:r>
              <a:rPr lang="es-ES" dirty="0" err="1"/>
              <a:t>kernel</a:t>
            </a:r>
            <a:r>
              <a:rPr lang="es-ES" dirty="0"/>
              <a:t>, en inglés), los controladores de dispositivos, los servicios, la interfaz de usuario y las aplicaciones del usuario.</a:t>
            </a:r>
          </a:p>
        </p:txBody>
      </p:sp>
    </p:spTree>
    <p:extLst>
      <p:ext uri="{BB962C8B-B14F-4D97-AF65-F5344CB8AC3E}">
        <p14:creationId xmlns:p14="http://schemas.microsoft.com/office/powerpoint/2010/main" val="3759956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fontScale="62500" lnSpcReduction="20000"/>
          </a:bodyPr>
          <a:lstStyle/>
          <a:p>
            <a:pPr marL="0" indent="0" algn="just">
              <a:buNone/>
            </a:pPr>
            <a:r>
              <a:rPr lang="es-ES" dirty="0"/>
              <a:t>REPARACIÓN INICIO DE WINDOWS:</a:t>
            </a:r>
          </a:p>
          <a:p>
            <a:pPr marL="0" indent="0">
              <a:buNone/>
            </a:pPr>
            <a:r>
              <a:rPr lang="es-ES_tradnl" dirty="0"/>
              <a:t>OPCIONES AVANZADAS DE ARRANQUE – TECLA </a:t>
            </a:r>
            <a:r>
              <a:rPr lang="es-ES_tradnl" dirty="0" err="1"/>
              <a:t>F8</a:t>
            </a:r>
            <a:r>
              <a:rPr lang="es-ES_tradnl" dirty="0"/>
              <a:t> - </a:t>
            </a:r>
            <a:r>
              <a:rPr lang="es-ES" dirty="0"/>
              <a:t>EN WINDOWS 10 ES PULSAR LA TECLA </a:t>
            </a:r>
            <a:r>
              <a:rPr lang="es-ES" dirty="0" err="1"/>
              <a:t>SHIFT</a:t>
            </a:r>
            <a:r>
              <a:rPr lang="es-ES" dirty="0"/>
              <a:t> Y MANTENER PULSADO Y HACER CLIC EN LA OPCIÓN REINICIAR.</a:t>
            </a:r>
            <a:endParaRPr lang="es-ES_tradnl" dirty="0"/>
          </a:p>
          <a:p>
            <a:r>
              <a:rPr lang="es-ES_tradnl" dirty="0"/>
              <a:t>REPARAR EQUIPO.</a:t>
            </a:r>
          </a:p>
          <a:p>
            <a:pPr lvl="1"/>
            <a:r>
              <a:rPr lang="es-ES_tradnl" dirty="0"/>
              <a:t>APARECE LA VENTANA CON LAS OPCIONES DE RECUPERACIÓN DE WINDOWS.</a:t>
            </a:r>
          </a:p>
          <a:p>
            <a:r>
              <a:rPr lang="es-ES_tradnl" dirty="0"/>
              <a:t>MODO SEGURO.</a:t>
            </a:r>
          </a:p>
          <a:p>
            <a:pPr lvl="1"/>
            <a:r>
              <a:rPr lang="es-ES_tradnl" dirty="0"/>
              <a:t>INICIA WINDOWS CARGANDO CONTROLADORES NECESARIOS Y MÍNIMOS PARA EVITAR ERRORES DE DRIVERS Y/O HARDWARE DE ALGÚN DISPOSITIVO INSTALADO EN EL ORDENADOR.</a:t>
            </a:r>
          </a:p>
          <a:p>
            <a:r>
              <a:rPr lang="es-ES_tradnl" dirty="0"/>
              <a:t>MODO SEGURO CON FUNCIONES DE RED.</a:t>
            </a:r>
          </a:p>
          <a:p>
            <a:pPr lvl="1"/>
            <a:r>
              <a:rPr lang="es-ES_tradnl" dirty="0"/>
              <a:t>LO MISMO QUE LA ANTERIOR OPCIÓN PERO CON FUNCIONES DE RED POR SI ES NECESARIO UTILIZAR LA RED.</a:t>
            </a:r>
          </a:p>
          <a:p>
            <a:r>
              <a:rPr lang="es-ES_tradnl" dirty="0"/>
              <a:t>MODO SEGURO CON SÍMBOLO DEL SISTEMA.</a:t>
            </a:r>
          </a:p>
          <a:p>
            <a:pPr lvl="1"/>
            <a:r>
              <a:rPr lang="es-ES_tradnl" dirty="0"/>
              <a:t>LO MISMO QUE LA PRIMERA OPCIÓN PERO AL INICIAR WINDOWS APARECE LA VENTANA DE COMANDOS PARA UTILIZAR COMANDOS DE DIAGNÓSTICO Y DE REPARACIÓN.</a:t>
            </a:r>
          </a:p>
          <a:p>
            <a:r>
              <a:rPr lang="es-ES_tradnl" dirty="0"/>
              <a:t>HABILITAR EL REGISTRO DE ARRANQUE.</a:t>
            </a:r>
          </a:p>
          <a:p>
            <a:pPr lvl="1"/>
            <a:r>
              <a:rPr lang="es-ES_tradnl" dirty="0"/>
              <a:t>GENERAR UN FICHERO </a:t>
            </a:r>
            <a:r>
              <a:rPr lang="es-ES_tradnl" dirty="0" err="1"/>
              <a:t>TXT</a:t>
            </a:r>
            <a:r>
              <a:rPr lang="es-ES_tradnl" dirty="0"/>
              <a:t> DONDE SE REGISTRA TODOS LOS CONTROLADORES QUE SE VA CARGANDO EN EL INICIO DE WINDOWS PARA QUE SI DA UN ERROR DESPUÉS DE CARGAR UN CONTROLADOR PODAMOS DETECTAR DONDE ESTA EL PROBLEMA.</a:t>
            </a:r>
          </a:p>
          <a:p>
            <a:r>
              <a:rPr lang="es-ES_tradnl" dirty="0"/>
              <a:t>HABILITAR VIDEO DE BAJA RESOLUCIÓN (</a:t>
            </a:r>
            <a:r>
              <a:rPr lang="es-ES_tradnl" dirty="0" err="1"/>
              <a:t>640x480</a:t>
            </a:r>
            <a:r>
              <a:rPr lang="es-ES_tradnl" dirty="0"/>
              <a:t>).</a:t>
            </a:r>
          </a:p>
          <a:p>
            <a:pPr lvl="1"/>
            <a:r>
              <a:rPr lang="es-ES_tradnl" dirty="0"/>
              <a:t>HABILITA EL ARRANQUE DEL ORDENADOR CON UNA RESOLUCIÓN MÁS BAJA POR SI EL EQUIPO ESTA INTENTANDO ARRANCAR CON UNA RESOLUCIÓN MÁS ALTA A LA QUE PUEDE MOSTRAR NUESTRO MONITOR.</a:t>
            </a:r>
            <a:endParaRPr lang="es-ES" dirty="0"/>
          </a:p>
        </p:txBody>
      </p:sp>
    </p:spTree>
    <p:extLst>
      <p:ext uri="{BB962C8B-B14F-4D97-AF65-F5344CB8AC3E}">
        <p14:creationId xmlns:p14="http://schemas.microsoft.com/office/powerpoint/2010/main" val="2624261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fontScale="55000" lnSpcReduction="20000"/>
          </a:bodyPr>
          <a:lstStyle/>
          <a:p>
            <a:pPr marL="0" indent="0" algn="just">
              <a:buNone/>
            </a:pPr>
            <a:r>
              <a:rPr lang="es-ES" dirty="0"/>
              <a:t>REPARACIÓN INICIO DE WINDOWS:</a:t>
            </a:r>
          </a:p>
          <a:p>
            <a:pPr marL="0" indent="0">
              <a:buNone/>
            </a:pPr>
            <a:r>
              <a:rPr lang="es-ES_tradnl" dirty="0"/>
              <a:t>OPCIONES AVANZADAS DE ARRANQUE – TECLA </a:t>
            </a:r>
            <a:r>
              <a:rPr lang="es-ES_tradnl" dirty="0" err="1"/>
              <a:t>F8</a:t>
            </a:r>
            <a:r>
              <a:rPr lang="es-ES_tradnl" dirty="0"/>
              <a:t> - </a:t>
            </a:r>
            <a:r>
              <a:rPr lang="es-ES" dirty="0"/>
              <a:t>EN WINDOWS 10 ES PULSAR LA TECLA </a:t>
            </a:r>
            <a:r>
              <a:rPr lang="es-ES" dirty="0" err="1"/>
              <a:t>SHIFT</a:t>
            </a:r>
            <a:r>
              <a:rPr lang="es-ES" dirty="0"/>
              <a:t> Y MANTENER PULSADO Y HACER CLIC EN LA OPCIÓN REINICIAR.</a:t>
            </a:r>
            <a:endParaRPr lang="es-ES_tradnl" dirty="0"/>
          </a:p>
          <a:p>
            <a:r>
              <a:rPr lang="es-ES_tradnl" dirty="0"/>
              <a:t>LA ÚLTIMA CONFIGURACIÓN VÁLIDA CONOCIDA (AVANZADO).</a:t>
            </a:r>
          </a:p>
          <a:p>
            <a:pPr lvl="1"/>
            <a:r>
              <a:rPr lang="es-ES_tradnl" dirty="0"/>
              <a:t>ARRANCA CON LA ÚLTIMA CONFIGURACIÓN Y DRIVERS O CONTROLADORES QUE TIENE REGISTRADA WINDOWS QUE ARRANCO CORRECTAMENTE Y DE MANERA SATISFACTORIA.</a:t>
            </a:r>
          </a:p>
          <a:p>
            <a:r>
              <a:rPr lang="es-ES_tradnl" dirty="0"/>
              <a:t>MODO DE RESTAURACIÓN DE SERVICIOS DE DIRECTORIO.</a:t>
            </a:r>
          </a:p>
          <a:p>
            <a:pPr lvl="1"/>
            <a:r>
              <a:rPr lang="es-ES_tradnl" dirty="0"/>
              <a:t>ES </a:t>
            </a:r>
            <a:r>
              <a:rPr lang="es-ES_tradnl" dirty="0" err="1"/>
              <a:t>UTIL</a:t>
            </a:r>
            <a:r>
              <a:rPr lang="es-ES_tradnl" dirty="0"/>
              <a:t> PARA EQUIPOS CONECTADOS A UN DOMINIO DE WINDOWS SERVER. INICIA EL CONTROLADOR DE DOMINIO DE WINDOWS QUE EJECUTA ACTIVE </a:t>
            </a:r>
            <a:r>
              <a:rPr lang="es-ES_tradnl" dirty="0" err="1"/>
              <a:t>DIRECTORY</a:t>
            </a:r>
            <a:r>
              <a:rPr lang="es-ES_tradnl" dirty="0"/>
              <a:t> PARA QUE SE PUEDA REPARAR O RESTAURAR EL SERVICIO DE CONEXIÓN AL DIRECTORIO  ACTIVO DEL DOMINIO.</a:t>
            </a:r>
          </a:p>
          <a:p>
            <a:r>
              <a:rPr lang="es-ES_tradnl" dirty="0"/>
              <a:t>MODO DEPURACIÓN.</a:t>
            </a:r>
          </a:p>
          <a:p>
            <a:pPr lvl="1"/>
            <a:r>
              <a:rPr lang="es-ES_tradnl" dirty="0"/>
              <a:t>ENTRA EN UN MODO DE DEPURACIÓN, DONDE SE  DETECTAN Y SOLUCIONAN ERRORES DEL </a:t>
            </a:r>
            <a:r>
              <a:rPr lang="es-ES_tradnl" dirty="0" err="1"/>
              <a:t>KERNEL</a:t>
            </a:r>
            <a:r>
              <a:rPr lang="es-ES_tradnl" dirty="0"/>
              <a:t> SOLO PARA USUARIOS AVANZADOS.</a:t>
            </a:r>
          </a:p>
          <a:p>
            <a:r>
              <a:rPr lang="es-ES_tradnl" dirty="0"/>
              <a:t>DESHABILITAR EL REINICIO AUTOMÁTICO EN CASO DE ERROR DEL SISTEMA.</a:t>
            </a:r>
          </a:p>
          <a:p>
            <a:pPr lvl="1"/>
            <a:r>
              <a:rPr lang="es-ES_tradnl" dirty="0"/>
              <a:t>CUANDO WINDOWS DETECTA UN ERROR GRAVE SE REINICIO, SI DESHABILITO ESTA OPCIÓN, CUANDO WINDOWS DETECTA UN ERROR GRAVE NO SE REINICIARÁ PERO SI QUE SALDRÁ UNA PANTALLA CON LA DESCRIPCIÓN DEL ERROR.</a:t>
            </a:r>
          </a:p>
          <a:p>
            <a:r>
              <a:rPr lang="es-ES_tradnl" dirty="0"/>
              <a:t>DESHABILITAR EL USO OBLIGATORIO DE CONTROLADORES FIRMADOS.</a:t>
            </a:r>
          </a:p>
          <a:p>
            <a:pPr lvl="1"/>
            <a:r>
              <a:rPr lang="es-ES_tradnl" dirty="0"/>
              <a:t>PERMITE LA CARGA DE CONTROLADORES QUE NO TENGAN O NO ESTÉN FIRMADOS POR EL FABRICANTE, CERTIFICANDO QUE SON COMPATIBLES CIEN POR CIEN CON EL SISTEMA OPERATIVO WINDOWS Y SU VERSIÓN.</a:t>
            </a:r>
          </a:p>
          <a:p>
            <a:r>
              <a:rPr lang="es-ES_tradnl" dirty="0"/>
              <a:t>INICIAR WINDOWS NORMALMENTE.</a:t>
            </a:r>
          </a:p>
          <a:p>
            <a:pPr lvl="1"/>
            <a:r>
              <a:rPr lang="es-ES_tradnl" dirty="0"/>
              <a:t>INICIAR WINDOWS DE FORMA NORMAL COMO  SI NO HUBIERAS PULSADO </a:t>
            </a:r>
            <a:r>
              <a:rPr lang="es-ES_tradnl" dirty="0" err="1"/>
              <a:t>F8</a:t>
            </a:r>
            <a:r>
              <a:rPr lang="es-ES_tradnl" dirty="0"/>
              <a:t>.</a:t>
            </a:r>
            <a:endParaRPr lang="es-ES" dirty="0"/>
          </a:p>
        </p:txBody>
      </p:sp>
    </p:spTree>
    <p:extLst>
      <p:ext uri="{BB962C8B-B14F-4D97-AF65-F5344CB8AC3E}">
        <p14:creationId xmlns:p14="http://schemas.microsoft.com/office/powerpoint/2010/main" val="3602944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5292665" cy="3678303"/>
          </a:xfrm>
        </p:spPr>
        <p:txBody>
          <a:bodyPr>
            <a:normAutofit/>
          </a:bodyPr>
          <a:lstStyle/>
          <a:p>
            <a:pPr marL="0" indent="0" algn="just">
              <a:buNone/>
            </a:pPr>
            <a:r>
              <a:rPr lang="es-ES" dirty="0"/>
              <a:t>REPARACIÓN INICIO DE WINDOWS:</a:t>
            </a:r>
          </a:p>
          <a:p>
            <a:pPr marL="0" indent="0" algn="just">
              <a:buNone/>
            </a:pPr>
            <a:endParaRPr lang="es-ES" dirty="0"/>
          </a:p>
          <a:p>
            <a:pPr marL="0" indent="0" algn="just">
              <a:buNone/>
            </a:pPr>
            <a:r>
              <a:rPr lang="es-ES" dirty="0"/>
              <a:t>ESTAS HERRAMIENTAS APARECEN ARRANCANDO DESDE EL DVD DE INSTALACIÓN DE WINDOWS 7.</a:t>
            </a:r>
          </a:p>
          <a:p>
            <a:pPr marL="0" indent="0" algn="just">
              <a:buNone/>
            </a:pPr>
            <a:endParaRPr lang="es-ES" dirty="0"/>
          </a:p>
        </p:txBody>
      </p:sp>
      <p:pic>
        <p:nvPicPr>
          <p:cNvPr id="4" name="Imagen 3">
            <a:extLst>
              <a:ext uri="{FF2B5EF4-FFF2-40B4-BE49-F238E27FC236}">
                <a16:creationId xmlns:a16="http://schemas.microsoft.com/office/drawing/2014/main" id="{1C335534-EA85-CF4A-9B76-3E18DD1A0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045" y="1903544"/>
            <a:ext cx="5848762" cy="4954456"/>
          </a:xfrm>
          <a:prstGeom prst="rect">
            <a:avLst/>
          </a:prstGeom>
        </p:spPr>
      </p:pic>
    </p:spTree>
    <p:extLst>
      <p:ext uri="{BB962C8B-B14F-4D97-AF65-F5344CB8AC3E}">
        <p14:creationId xmlns:p14="http://schemas.microsoft.com/office/powerpoint/2010/main" val="1097968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fontScale="77500" lnSpcReduction="20000"/>
          </a:bodyPr>
          <a:lstStyle/>
          <a:p>
            <a:pPr marL="0" indent="0" algn="just">
              <a:buNone/>
            </a:pPr>
            <a:r>
              <a:rPr lang="es-ES" dirty="0"/>
              <a:t>REPARACIÓN INICIO DE WINDOWS:</a:t>
            </a:r>
          </a:p>
          <a:p>
            <a:r>
              <a:rPr lang="es-ES_tradnl" dirty="0"/>
              <a:t>REPARACIÓN DE INICIO.</a:t>
            </a:r>
          </a:p>
          <a:p>
            <a:pPr lvl="1" algn="just"/>
            <a:r>
              <a:rPr lang="es-ES_tradnl" dirty="0"/>
              <a:t>El sistema busca por donde puede venir el error de inicio de Windows y si lo encuentra lo repara. Busca sobretodo en el sector de arranque del disco duro.</a:t>
            </a:r>
          </a:p>
          <a:p>
            <a:pPr algn="just"/>
            <a:r>
              <a:rPr lang="es-ES_tradnl" dirty="0"/>
              <a:t>RESTAURAR SISTEMA.</a:t>
            </a:r>
          </a:p>
          <a:p>
            <a:pPr lvl="1" algn="just"/>
            <a:r>
              <a:rPr lang="es-ES_tradnl" dirty="0"/>
              <a:t>Restaura los archivos del sistema a un estado anterior cuando funcionaba. No altera los archivos personales, es decir, documentos y correo. Puede ser que el SO deje de funcionar por la instalación de un programa nuevo o la instalación de un driver.</a:t>
            </a:r>
          </a:p>
          <a:p>
            <a:pPr algn="just"/>
            <a:r>
              <a:rPr lang="es-ES_tradnl" dirty="0"/>
              <a:t>RECUPERACIÓN DE IMAGEN DEL SISTEMA.</a:t>
            </a:r>
          </a:p>
          <a:p>
            <a:pPr lvl="1" algn="just"/>
            <a:r>
              <a:rPr lang="es-ES_tradnl" dirty="0"/>
              <a:t>Recupera una imagen realizada anteriormente por el usuario de todo el disco duro del ordenador. Imagen es una copia de seguridad personalizada, exacta y entera de nuestro disco duro o partición donde se encuentra nuestra instalación del SO, aplicaciones y/o datos.</a:t>
            </a:r>
          </a:p>
          <a:p>
            <a:r>
              <a:rPr lang="es-ES_tradnl" dirty="0"/>
              <a:t>DIAGNÓSTICO DE MEMORIA DE WINDOWS.</a:t>
            </a:r>
          </a:p>
          <a:p>
            <a:pPr lvl="1"/>
            <a:r>
              <a:rPr lang="es-ES_tradnl" dirty="0"/>
              <a:t>Herramienta para comprobar/chequear/testear la memoria RAM del sistema. Después de la comprobación se reinicia el equipo.</a:t>
            </a:r>
          </a:p>
          <a:p>
            <a:r>
              <a:rPr lang="es-ES_tradnl" dirty="0"/>
              <a:t>SÍMBOLO DEL SISTEMA.</a:t>
            </a:r>
          </a:p>
          <a:p>
            <a:pPr lvl="1"/>
            <a:r>
              <a:rPr lang="es-ES_tradnl" dirty="0"/>
              <a:t>Es la ventana de comandos para usuarios avanzados para utilizar herramientas de diagnóstico y para solucionar problemas.</a:t>
            </a:r>
          </a:p>
        </p:txBody>
      </p:sp>
    </p:spTree>
    <p:extLst>
      <p:ext uri="{BB962C8B-B14F-4D97-AF65-F5344CB8AC3E}">
        <p14:creationId xmlns:p14="http://schemas.microsoft.com/office/powerpoint/2010/main" val="2721131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REPARACIÓN INICIO DE WINDOWS: ESTAS HERRAMIENTAS SON DE WINDOWS 8/10.</a:t>
            </a:r>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p:txBody>
      </p:sp>
      <p:pic>
        <p:nvPicPr>
          <p:cNvPr id="4" name="Imagen 3">
            <a:extLst>
              <a:ext uri="{FF2B5EF4-FFF2-40B4-BE49-F238E27FC236}">
                <a16:creationId xmlns:a16="http://schemas.microsoft.com/office/drawing/2014/main" id="{CEE91D00-E7CC-1E49-9893-1162E6FC6424}"/>
              </a:ext>
            </a:extLst>
          </p:cNvPr>
          <p:cNvPicPr>
            <a:picLocks noChangeAspect="1"/>
          </p:cNvPicPr>
          <p:nvPr/>
        </p:nvPicPr>
        <p:blipFill rotWithShape="1">
          <a:blip r:embed="rId2"/>
          <a:srcRect r="34809"/>
          <a:stretch/>
        </p:blipFill>
        <p:spPr>
          <a:xfrm>
            <a:off x="237905" y="2652793"/>
            <a:ext cx="4461096" cy="3910339"/>
          </a:xfrm>
          <a:prstGeom prst="rect">
            <a:avLst/>
          </a:prstGeom>
        </p:spPr>
      </p:pic>
      <p:pic>
        <p:nvPicPr>
          <p:cNvPr id="6" name="Imagen 5">
            <a:extLst>
              <a:ext uri="{FF2B5EF4-FFF2-40B4-BE49-F238E27FC236}">
                <a16:creationId xmlns:a16="http://schemas.microsoft.com/office/drawing/2014/main" id="{AEB2DD14-56E9-3047-A9C4-653C12D56D48}"/>
              </a:ext>
            </a:extLst>
          </p:cNvPr>
          <p:cNvPicPr>
            <a:picLocks noChangeAspect="1"/>
          </p:cNvPicPr>
          <p:nvPr/>
        </p:nvPicPr>
        <p:blipFill>
          <a:blip r:embed="rId3"/>
          <a:stretch>
            <a:fillRect/>
          </a:stretch>
        </p:blipFill>
        <p:spPr>
          <a:xfrm>
            <a:off x="5271174" y="2629937"/>
            <a:ext cx="5767460" cy="3956050"/>
          </a:xfrm>
          <a:prstGeom prst="rect">
            <a:avLst/>
          </a:prstGeom>
        </p:spPr>
      </p:pic>
    </p:spTree>
    <p:extLst>
      <p:ext uri="{BB962C8B-B14F-4D97-AF65-F5344CB8AC3E}">
        <p14:creationId xmlns:p14="http://schemas.microsoft.com/office/powerpoint/2010/main" val="3307478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REPARACIÓN INICIO DE WINDOWS:</a:t>
            </a:r>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p:txBody>
      </p:sp>
      <p:pic>
        <p:nvPicPr>
          <p:cNvPr id="7" name="Imagen 6">
            <a:extLst>
              <a:ext uri="{FF2B5EF4-FFF2-40B4-BE49-F238E27FC236}">
                <a16:creationId xmlns:a16="http://schemas.microsoft.com/office/drawing/2014/main" id="{1BF5F7D2-413D-6846-B127-BB75B26F2863}"/>
              </a:ext>
            </a:extLst>
          </p:cNvPr>
          <p:cNvPicPr>
            <a:picLocks noChangeAspect="1"/>
          </p:cNvPicPr>
          <p:nvPr/>
        </p:nvPicPr>
        <p:blipFill rotWithShape="1">
          <a:blip r:embed="rId2"/>
          <a:srcRect l="8445" t="4905" r="12607" b="18205"/>
          <a:stretch/>
        </p:blipFill>
        <p:spPr>
          <a:xfrm>
            <a:off x="4622799" y="2209800"/>
            <a:ext cx="6858001" cy="4521200"/>
          </a:xfrm>
          <a:prstGeom prst="rect">
            <a:avLst/>
          </a:prstGeom>
        </p:spPr>
      </p:pic>
    </p:spTree>
    <p:extLst>
      <p:ext uri="{BB962C8B-B14F-4D97-AF65-F5344CB8AC3E}">
        <p14:creationId xmlns:p14="http://schemas.microsoft.com/office/powerpoint/2010/main" val="78904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OPCIONES AVANZADAS:</a:t>
            </a:r>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p:txBody>
      </p:sp>
      <p:pic>
        <p:nvPicPr>
          <p:cNvPr id="5" name="Imagen 4">
            <a:extLst>
              <a:ext uri="{FF2B5EF4-FFF2-40B4-BE49-F238E27FC236}">
                <a16:creationId xmlns:a16="http://schemas.microsoft.com/office/drawing/2014/main" id="{6BD707D5-A5A5-C945-9A9D-D09651118A51}"/>
              </a:ext>
            </a:extLst>
          </p:cNvPr>
          <p:cNvPicPr>
            <a:picLocks noChangeAspect="1"/>
          </p:cNvPicPr>
          <p:nvPr/>
        </p:nvPicPr>
        <p:blipFill>
          <a:blip r:embed="rId2"/>
          <a:stretch>
            <a:fillRect/>
          </a:stretch>
        </p:blipFill>
        <p:spPr>
          <a:xfrm>
            <a:off x="4667250" y="2565400"/>
            <a:ext cx="6807574" cy="4114800"/>
          </a:xfrm>
          <a:prstGeom prst="rect">
            <a:avLst/>
          </a:prstGeom>
        </p:spPr>
      </p:pic>
    </p:spTree>
    <p:extLst>
      <p:ext uri="{BB962C8B-B14F-4D97-AF65-F5344CB8AC3E}">
        <p14:creationId xmlns:p14="http://schemas.microsoft.com/office/powerpoint/2010/main" val="3754096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OPCIONES AVANZADAS :</a:t>
            </a:r>
          </a:p>
          <a:p>
            <a:r>
              <a:rPr lang="es-ES_tradnl" dirty="0"/>
              <a:t>RECUPERACIÓN</a:t>
            </a:r>
            <a:r>
              <a:rPr lang="es-ES" dirty="0"/>
              <a:t> DE IMAGEN DEL SISTEMA.</a:t>
            </a:r>
            <a:endParaRPr lang="es-ES_tradnl" dirty="0"/>
          </a:p>
          <a:p>
            <a:pPr lvl="1" algn="just"/>
            <a:r>
              <a:rPr lang="es-ES_tradnl" dirty="0"/>
              <a:t>RECUPERA COPIAS DE SEGURIDAD REALIZADAS CON WINDOWS DE FORMA LOCAL O CONECTÁNDOSE A UNA UNIDAD DE RED. NO CONFUNDIR CON LOS PUNTOS DE RESTAURACI</a:t>
            </a:r>
            <a:r>
              <a:rPr lang="es-ES" dirty="0" err="1"/>
              <a:t>ÓN</a:t>
            </a:r>
            <a:r>
              <a:rPr lang="es-ES" dirty="0"/>
              <a:t>.</a:t>
            </a:r>
            <a:endParaRPr lang="es-ES_tradnl" dirty="0"/>
          </a:p>
          <a:p>
            <a:pPr algn="just"/>
            <a:r>
              <a:rPr lang="es-ES_tradnl" dirty="0"/>
              <a:t>REPARACIÓN</a:t>
            </a:r>
            <a:r>
              <a:rPr lang="es-ES" dirty="0"/>
              <a:t> DE INICIO.</a:t>
            </a:r>
          </a:p>
          <a:p>
            <a:pPr lvl="1" algn="just"/>
            <a:r>
              <a:rPr lang="es-ES" dirty="0"/>
              <a:t>WINDOWS INTENTA REPARAR EL INICIO DE FORMA AUTOMÁTICAMENTE.</a:t>
            </a:r>
            <a:endParaRPr lang="es-ES_tradnl" dirty="0"/>
          </a:p>
        </p:txBody>
      </p:sp>
    </p:spTree>
    <p:extLst>
      <p:ext uri="{BB962C8B-B14F-4D97-AF65-F5344CB8AC3E}">
        <p14:creationId xmlns:p14="http://schemas.microsoft.com/office/powerpoint/2010/main" val="1066095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REPARACIÓN INICIO DE WINDOWS:</a:t>
            </a:r>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p:txBody>
      </p:sp>
      <p:pic>
        <p:nvPicPr>
          <p:cNvPr id="4" name="Imagen 3">
            <a:extLst>
              <a:ext uri="{FF2B5EF4-FFF2-40B4-BE49-F238E27FC236}">
                <a16:creationId xmlns:a16="http://schemas.microsoft.com/office/drawing/2014/main" id="{78BA578F-2A63-DD45-91DB-FF4FCE0612AA}"/>
              </a:ext>
            </a:extLst>
          </p:cNvPr>
          <p:cNvPicPr>
            <a:picLocks noChangeAspect="1"/>
          </p:cNvPicPr>
          <p:nvPr/>
        </p:nvPicPr>
        <p:blipFill>
          <a:blip r:embed="rId2"/>
          <a:stretch>
            <a:fillRect/>
          </a:stretch>
        </p:blipFill>
        <p:spPr>
          <a:xfrm>
            <a:off x="3719593" y="2556546"/>
            <a:ext cx="8369678" cy="4184839"/>
          </a:xfrm>
          <a:prstGeom prst="rect">
            <a:avLst/>
          </a:prstGeom>
        </p:spPr>
      </p:pic>
    </p:spTree>
    <p:extLst>
      <p:ext uri="{BB962C8B-B14F-4D97-AF65-F5344CB8AC3E}">
        <p14:creationId xmlns:p14="http://schemas.microsoft.com/office/powerpoint/2010/main" val="679287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REPARACIÓN INICIO DE WINDOWS:</a:t>
            </a:r>
          </a:p>
          <a:p>
            <a:r>
              <a:rPr lang="es-ES_tradnl" dirty="0"/>
              <a:t>DESHABILITAR </a:t>
            </a:r>
            <a:r>
              <a:rPr lang="es-ES_tradnl" dirty="0" err="1"/>
              <a:t>PROTECCI</a:t>
            </a:r>
            <a:r>
              <a:rPr lang="es-ES" dirty="0" err="1"/>
              <a:t>ÓN</a:t>
            </a:r>
            <a:r>
              <a:rPr lang="es-ES" dirty="0"/>
              <a:t> ANTIMALWARE DE INICIO TEMPRANO.</a:t>
            </a:r>
          </a:p>
          <a:p>
            <a:pPr lvl="1"/>
            <a:r>
              <a:rPr lang="es-ES" dirty="0"/>
              <a:t>LA </a:t>
            </a:r>
            <a:r>
              <a:rPr lang="es-ES" i="1" dirty="0"/>
              <a:t>DESACTIVACIÓN DE LA PROTECCIÓN ANTIMALWARE DE INICIO TEMPRANO</a:t>
            </a:r>
            <a:r>
              <a:rPr lang="es-ES" dirty="0"/>
              <a:t> HACE PRECISAMENTE ESO: DESACTIVA EL CONTROLADOR </a:t>
            </a:r>
            <a:r>
              <a:rPr lang="es-ES" i="1" dirty="0" err="1"/>
              <a:t>EARLY</a:t>
            </a:r>
            <a:r>
              <a:rPr lang="es-ES" i="1" dirty="0"/>
              <a:t> </a:t>
            </a:r>
            <a:r>
              <a:rPr lang="es-ES" i="1" dirty="0" err="1"/>
              <a:t>LAUNCH</a:t>
            </a:r>
            <a:r>
              <a:rPr lang="es-ES" i="1" dirty="0"/>
              <a:t> ANTI-MALWARE (</a:t>
            </a:r>
            <a:r>
              <a:rPr lang="es-ES" i="1" dirty="0" err="1"/>
              <a:t>ELAM</a:t>
            </a:r>
            <a:r>
              <a:rPr lang="es-ES" i="1" dirty="0"/>
              <a:t>)</a:t>
            </a:r>
            <a:r>
              <a:rPr lang="es-ES" dirty="0"/>
              <a:t> , UNO DE LOS PRIMEROS CONTROLADORES CARGADOS POR WINDOWS DURANTE EL PROCESO DE ARRANQUE.</a:t>
            </a:r>
          </a:p>
          <a:p>
            <a:pPr lvl="1"/>
            <a:r>
              <a:rPr lang="es-ES" dirty="0"/>
              <a:t>ESTA OPCIÓN PODRÍA SER ÚTIL SI SOSPECHA QUE UN PROBLEMA DE INICIO DE WINDOWS 10 O WINDOWS 8 PODRÍA DEBERSE A UN CAMBIO RECIENTE EN LA INSTALACIÓN, DESINSTALACIÓN O CONFIGURACIÓN DEL PROGRAMA ANTIMALWARE.</a:t>
            </a:r>
          </a:p>
        </p:txBody>
      </p:sp>
    </p:spTree>
    <p:extLst>
      <p:ext uri="{BB962C8B-B14F-4D97-AF65-F5344CB8AC3E}">
        <p14:creationId xmlns:p14="http://schemas.microsoft.com/office/powerpoint/2010/main" val="3066536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lstStyle/>
          <a:p>
            <a:pPr marL="0" indent="0">
              <a:buNone/>
            </a:pPr>
            <a:r>
              <a:rPr lang="es-ES" dirty="0"/>
              <a:t>REGISTRO DE WINDOWS:</a:t>
            </a:r>
          </a:p>
          <a:p>
            <a:pPr algn="just"/>
            <a:r>
              <a:rPr lang="es-ES" dirty="0"/>
              <a:t>REALIZAR COPIA DE SEGURIDAD ANTES DE REALIZAR CUALQUIER CAMBIO EN EL REGISTRO. PARA REALIZAR LA COPIA SE DEBE IR AL MENÚ DESPLEGLABLE </a:t>
            </a:r>
            <a:r>
              <a:rPr lang="es-ES" b="1" i="1" dirty="0"/>
              <a:t>ARCHIVO</a:t>
            </a:r>
            <a:r>
              <a:rPr lang="es-ES" dirty="0"/>
              <a:t> </a:t>
            </a:r>
            <a:r>
              <a:rPr lang="es-ES" dirty="0">
                <a:sym typeface="Wingdings" pitchFamily="2" charset="2"/>
              </a:rPr>
              <a:t> </a:t>
            </a:r>
            <a:r>
              <a:rPr lang="es-ES" b="1" i="1" dirty="0">
                <a:sym typeface="Wingdings" pitchFamily="2" charset="2"/>
              </a:rPr>
              <a:t>IMPORTAR</a:t>
            </a:r>
            <a:endParaRPr lang="es-ES" b="1" i="1" dirty="0"/>
          </a:p>
          <a:p>
            <a:pPr algn="just"/>
            <a:r>
              <a:rPr lang="es-ES" dirty="0"/>
              <a:t>EL REGISTRO SE VA LLENANDO A MEDIDA QUE SE VA INSTALANDO Y DESINSTALANDO APLICACIONES DE USUARIO. ESTO HACE QUE SU MANEJO SEA MÁS COSTOSO Y DIFICIL, HACIENDO QUE EL FUNCIONAMIENTO DEL SISTEMA SEA MÁS LENTO. POR ESTE MOTIVO HAY QUE LIMPIAR EL REGISTRO CON PROGRAMAS ADECUADOS, COMO POR EJEMPLO CCLEANER.</a:t>
            </a:r>
          </a:p>
          <a:p>
            <a:pPr algn="just"/>
            <a:endParaRPr lang="es-ES" dirty="0"/>
          </a:p>
        </p:txBody>
      </p:sp>
    </p:spTree>
    <p:extLst>
      <p:ext uri="{BB962C8B-B14F-4D97-AF65-F5344CB8AC3E}">
        <p14:creationId xmlns:p14="http://schemas.microsoft.com/office/powerpoint/2010/main" val="3809181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fontScale="92500" lnSpcReduction="10000"/>
          </a:bodyPr>
          <a:lstStyle/>
          <a:p>
            <a:pPr marL="0" indent="0" algn="just">
              <a:buNone/>
            </a:pPr>
            <a:r>
              <a:rPr lang="es-ES" dirty="0"/>
              <a:t>ACTUALIZACIONES DE WINDOWS:</a:t>
            </a:r>
          </a:p>
          <a:p>
            <a:pPr algn="just"/>
            <a:r>
              <a:rPr lang="es-ES" dirty="0"/>
              <a:t>LAS ACTUALIZACIONES SON PARCHES Y MODIFICACIONES QUE LOS FABRICANTES DE SOFTWARE DESARROLLAN PARA REPARAR ERRORES DE SEGURIDAD, CORREGIR COMPORTAMIENTOS ERRÓNEOS DE PROGRAMAS O EXTENDER SU FUNCIONALIDAD  O PARA DAR SOPORTE A NUEVOS DISPOSITIVOS (DRIVERS – CONTROLADORES).</a:t>
            </a:r>
          </a:p>
          <a:p>
            <a:pPr algn="just"/>
            <a:r>
              <a:rPr lang="es-ES" dirty="0"/>
              <a:t>DENTRO DE WINDOWS EXISTEN TRES TIPOS DE ACTUALIZACIONES: CRÍTICAS, RECOMENDADAS Y OTRAS DE CONTROLADORES.</a:t>
            </a:r>
          </a:p>
          <a:p>
            <a:pPr algn="just"/>
            <a:r>
              <a:rPr lang="es-ES" b="1" i="1" dirty="0"/>
              <a:t>EN WINDOWS 7:</a:t>
            </a:r>
            <a:r>
              <a:rPr lang="es-ES" dirty="0"/>
              <a:t> DICHAS ACTUALIZACIONES SE DESCARGAN DE INTERNET Y EN PRINCIPIO LAS </a:t>
            </a:r>
            <a:r>
              <a:rPr lang="es-ES" b="1" i="1" dirty="0"/>
              <a:t>CRÍTICAS</a:t>
            </a:r>
            <a:r>
              <a:rPr lang="es-ES" dirty="0"/>
              <a:t> HAY QUE REALIZARLAS OBLIGATORIA PARA REPARAR TEMAS DE SEGURIDAD DEL SISTEMA OPERATIVO PERO LAS </a:t>
            </a:r>
            <a:r>
              <a:rPr lang="es-ES" b="1" i="1" dirty="0"/>
              <a:t>RECOMENDADAS</a:t>
            </a:r>
            <a:r>
              <a:rPr lang="es-ES" dirty="0"/>
              <a:t> MEJORAN PROGRAMAS O EXTIENDEN SU FUNCIONALIDAD O </a:t>
            </a:r>
            <a:r>
              <a:rPr lang="es-ES" b="1" i="1" dirty="0"/>
              <a:t>DE CONTROLADORES</a:t>
            </a:r>
            <a:r>
              <a:rPr lang="es-ES" dirty="0"/>
              <a:t>, AMBAS ACTUALIZACIONES TENDRÍAMOS QUE EVALUAR SI LAS HACEMOS O NO. RECORDAR QUE SE HAN DADO CASOS QUE POR UNA ACTUALIZACIÓN NUESTRO SISTEMA HA DEJADO DE FUNCIONAR.</a:t>
            </a:r>
          </a:p>
        </p:txBody>
      </p:sp>
    </p:spTree>
    <p:extLst>
      <p:ext uri="{BB962C8B-B14F-4D97-AF65-F5344CB8AC3E}">
        <p14:creationId xmlns:p14="http://schemas.microsoft.com/office/powerpoint/2010/main" val="996184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ACTUALIZACIONES DE WINDOWS:</a:t>
            </a:r>
          </a:p>
          <a:p>
            <a:pPr algn="just"/>
            <a:r>
              <a:rPr lang="es-ES" b="1" i="1" dirty="0"/>
              <a:t>EN WINDOWS 8/10: </a:t>
            </a:r>
            <a:r>
              <a:rPr lang="es-ES" dirty="0"/>
              <a:t>DICHAS ACTUALIZACIONES SE DESCARGAN DE INTERNET Y DESDE ESTOS SISTEMAS OPERATIVOS NO TE PREGUNTA CUALES QUIERES INSTALAR. SI NO QUIERES TENERLO INSTALADO DEBES DESINSTALARLAS POSTERIORMENTE.</a:t>
            </a:r>
          </a:p>
          <a:p>
            <a:pPr algn="just"/>
            <a:r>
              <a:rPr lang="es-ES" dirty="0"/>
              <a:t>LO MEJOR DE LAS ACTUALIZACIONES AUTOMÁTICAS ES PROGRAMARLAS PARA SE HAGAN A UNA HORA APROXIMADA QUE SE SEPA QUE VAS A UTILIZAR EL ORDENADOR. DE ESTA FORMA NOS OLVIDAMOS DE ESTAR PENDIENTES DE VER SI EXISTEN NUEVAS ACTUALIZACIONES Y ESTA FUNCIÓN LA AUTOMATIZA EL SISTEMA.</a:t>
            </a:r>
          </a:p>
          <a:p>
            <a:pPr marL="0" indent="0" algn="just">
              <a:buNone/>
            </a:pPr>
            <a:endParaRPr lang="es-ES" dirty="0"/>
          </a:p>
        </p:txBody>
      </p:sp>
    </p:spTree>
    <p:extLst>
      <p:ext uri="{BB962C8B-B14F-4D97-AF65-F5344CB8AC3E}">
        <p14:creationId xmlns:p14="http://schemas.microsoft.com/office/powerpoint/2010/main" val="2812947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ADMINISTRADOR DE TAREAS:</a:t>
            </a:r>
          </a:p>
          <a:p>
            <a:pPr algn="just"/>
            <a:r>
              <a:rPr lang="es-ES" dirty="0"/>
              <a:t>El administrador de tareas es una aplicación integrada en los sistemas operativos de Windows, gracias a la cual podremos obtener información de los programas, procesos que se ejecutan en el equipo, e información del rendimiento de los recursos de hardware e información de programas de inicio y servicios, además de proporcionar los indicadores de rendimientos más utilizados en el equipo.</a:t>
            </a:r>
          </a:p>
          <a:p>
            <a:pPr algn="just"/>
            <a:r>
              <a:rPr lang="es-ES" dirty="0"/>
              <a:t>Para acceder a la herramienta debemos pulsar la combinación de teclas </a:t>
            </a:r>
            <a:r>
              <a:rPr lang="es-ES" dirty="0" err="1"/>
              <a:t>CTRL+ALT+SUPR</a:t>
            </a:r>
            <a:r>
              <a:rPr lang="es-ES" dirty="0"/>
              <a:t> y en la pantalla que aparece hacer clic en ADMINISTRADOR DE TAREAS.</a:t>
            </a:r>
          </a:p>
          <a:p>
            <a:pPr algn="just"/>
            <a:r>
              <a:rPr lang="es-ES" dirty="0"/>
              <a:t>Este programa sirve para controlar los procesos, servicios, aplicaciones y ver el rendimiento de nuestro ordenador. Un proceso es un programa en ejecución, es decir, un programa ejecutable que no deja de ser un conjunto de instrucciones y datos almacenados en un fichero. Cuando lo que tiene ese programa se carga en la memoria y se pone en ejecución, se convierte en un proceso. </a:t>
            </a:r>
          </a:p>
        </p:txBody>
      </p:sp>
    </p:spTree>
    <p:extLst>
      <p:ext uri="{BB962C8B-B14F-4D97-AF65-F5344CB8AC3E}">
        <p14:creationId xmlns:p14="http://schemas.microsoft.com/office/powerpoint/2010/main" val="1159564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a:xfrm>
            <a:off x="581192" y="2180496"/>
            <a:ext cx="11029615" cy="3678303"/>
          </a:xfrm>
        </p:spPr>
        <p:txBody>
          <a:bodyPr>
            <a:normAutofit/>
          </a:bodyPr>
          <a:lstStyle/>
          <a:p>
            <a:pPr marL="0" indent="0" algn="just">
              <a:buNone/>
            </a:pPr>
            <a:r>
              <a:rPr lang="es-ES" dirty="0"/>
              <a:t>ADMINISTRADOR DE TAREAS:</a:t>
            </a:r>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p:txBody>
      </p:sp>
      <p:pic>
        <p:nvPicPr>
          <p:cNvPr id="4" name="Imagen 3">
            <a:extLst>
              <a:ext uri="{FF2B5EF4-FFF2-40B4-BE49-F238E27FC236}">
                <a16:creationId xmlns:a16="http://schemas.microsoft.com/office/drawing/2014/main" id="{63D3F837-DC5B-CA47-855F-29C8AA4F404E}"/>
              </a:ext>
            </a:extLst>
          </p:cNvPr>
          <p:cNvPicPr>
            <a:picLocks noChangeAspect="1"/>
          </p:cNvPicPr>
          <p:nvPr/>
        </p:nvPicPr>
        <p:blipFill>
          <a:blip r:embed="rId2"/>
          <a:stretch>
            <a:fillRect/>
          </a:stretch>
        </p:blipFill>
        <p:spPr>
          <a:xfrm>
            <a:off x="4101449" y="2971799"/>
            <a:ext cx="4444167" cy="3463247"/>
          </a:xfrm>
          <a:prstGeom prst="rect">
            <a:avLst/>
          </a:prstGeom>
        </p:spPr>
      </p:pic>
      <p:pic>
        <p:nvPicPr>
          <p:cNvPr id="5" name="Imagen 4">
            <a:extLst>
              <a:ext uri="{FF2B5EF4-FFF2-40B4-BE49-F238E27FC236}">
                <a16:creationId xmlns:a16="http://schemas.microsoft.com/office/drawing/2014/main" id="{3ADBA7EC-60E6-5C40-8025-22A9A72176E6}"/>
              </a:ext>
            </a:extLst>
          </p:cNvPr>
          <p:cNvPicPr>
            <a:picLocks noChangeAspect="1"/>
          </p:cNvPicPr>
          <p:nvPr/>
        </p:nvPicPr>
        <p:blipFill>
          <a:blip r:embed="rId3"/>
          <a:stretch>
            <a:fillRect/>
          </a:stretch>
        </p:blipFill>
        <p:spPr>
          <a:xfrm>
            <a:off x="203199" y="2971800"/>
            <a:ext cx="3690865" cy="3412000"/>
          </a:xfrm>
          <a:prstGeom prst="rect">
            <a:avLst/>
          </a:prstGeom>
        </p:spPr>
      </p:pic>
      <p:pic>
        <p:nvPicPr>
          <p:cNvPr id="6" name="Imagen 5">
            <a:extLst>
              <a:ext uri="{FF2B5EF4-FFF2-40B4-BE49-F238E27FC236}">
                <a16:creationId xmlns:a16="http://schemas.microsoft.com/office/drawing/2014/main" id="{ABF89A53-BA17-9841-B08C-C8AB9ED26DD9}"/>
              </a:ext>
            </a:extLst>
          </p:cNvPr>
          <p:cNvPicPr>
            <a:picLocks noChangeAspect="1"/>
          </p:cNvPicPr>
          <p:nvPr/>
        </p:nvPicPr>
        <p:blipFill>
          <a:blip r:embed="rId4"/>
          <a:stretch>
            <a:fillRect/>
          </a:stretch>
        </p:blipFill>
        <p:spPr>
          <a:xfrm>
            <a:off x="8753001" y="2971799"/>
            <a:ext cx="3239162" cy="3609352"/>
          </a:xfrm>
          <a:prstGeom prst="rect">
            <a:avLst/>
          </a:prstGeom>
        </p:spPr>
      </p:pic>
    </p:spTree>
    <p:extLst>
      <p:ext uri="{BB962C8B-B14F-4D97-AF65-F5344CB8AC3E}">
        <p14:creationId xmlns:p14="http://schemas.microsoft.com/office/powerpoint/2010/main" val="3096378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fontScale="85000" lnSpcReduction="10000"/>
          </a:bodyPr>
          <a:lstStyle/>
          <a:p>
            <a:pPr marL="0" indent="0" algn="just">
              <a:buNone/>
            </a:pPr>
            <a:r>
              <a:rPr lang="es-ES" dirty="0"/>
              <a:t>PROGRAMAS RESIDENTES Y SERVICIOS:</a:t>
            </a:r>
          </a:p>
          <a:p>
            <a:pPr marL="0" indent="0" algn="just">
              <a:buNone/>
            </a:pPr>
            <a:endParaRPr lang="es-ES" dirty="0"/>
          </a:p>
          <a:p>
            <a:pPr marL="0" indent="0" algn="just">
              <a:buNone/>
            </a:pPr>
            <a:r>
              <a:rPr lang="es-ES" b="1" i="1" dirty="0"/>
              <a:t>SERVICIOS DE WINDOWS:</a:t>
            </a:r>
            <a:r>
              <a:rPr lang="es-ES" dirty="0"/>
              <a:t> UN SERVICIO ES UN PROGRAMA QUE TIENE UNA FINALIDAD O FUNCIONALIDAD MUY ESPECÍFICA Y NORMALMENTE FUNCIONA EN SEGUNDO PLANO. ES UN PROGRAMA QUE ACERCA MÁS EL SISTEMA OPERATIVO AL USUARIO.</a:t>
            </a:r>
          </a:p>
          <a:p>
            <a:pPr marL="0" indent="0" algn="just">
              <a:buNone/>
            </a:pPr>
            <a:r>
              <a:rPr lang="es-ES" dirty="0"/>
              <a:t>CONTROL DE LOS SERVICIOS ACTIVADOS SE REALIZA EN PANEL DE CONTROL --&gt; HERRAMIENTAS ADMINISTRATIVAS </a:t>
            </a:r>
            <a:r>
              <a:rPr lang="es-ES" dirty="0">
                <a:sym typeface="Wingdings" pitchFamily="2" charset="2"/>
              </a:rPr>
              <a:t> </a:t>
            </a:r>
            <a:r>
              <a:rPr lang="es-ES" dirty="0"/>
              <a:t>SERVICIOS.  TAMBIÉN PUEDES ACCEDER ESCRIBIENDO EL COMANDO </a:t>
            </a:r>
            <a:r>
              <a:rPr lang="es-ES" b="1" i="1" dirty="0" err="1"/>
              <a:t>services.msc</a:t>
            </a:r>
            <a:r>
              <a:rPr lang="es-ES" dirty="0"/>
              <a:t> EN EJECUTAR.</a:t>
            </a:r>
          </a:p>
          <a:p>
            <a:pPr marL="0" indent="0" algn="just">
              <a:buNone/>
            </a:pPr>
            <a:r>
              <a:rPr lang="es-ES" dirty="0"/>
              <a:t>LOS SERVICIOS NO SON NADA MAS QUE PROGRAMAS O APLICACIONES CARGADAS POR EL PROPIO SISTEMA OPERATIVO. ESTAS APLICACIONES TIENEN LA PARTICULARIDAD QUE SE ENCUENTRAN CORRIENDO EN SEGUNDO PLANO.</a:t>
            </a:r>
          </a:p>
          <a:p>
            <a:pPr marL="0" indent="0" algn="just">
              <a:buNone/>
            </a:pPr>
            <a:r>
              <a:rPr lang="es-ES" dirty="0"/>
              <a:t>POR DEFECTO, CON LA INSTALACIÓN, SE INSTALAN Y EJECUTAN PERO NO CON TODOS LOS PROGRAMAS, DEPENDIENDO DE NUESTRAS NECESIDADES, PODEMOS NECESITARLOS A O NO.</a:t>
            </a:r>
          </a:p>
          <a:p>
            <a:pPr marL="0" indent="0" algn="just">
              <a:buNone/>
            </a:pPr>
            <a:r>
              <a:rPr lang="es-ES" dirty="0"/>
              <a:t>CUANTAS MÁS APLICACIONES TENGAMOS EJECUTÁNDOSE CONSUMIMOS MAS RECURSOS, POR LO TANTO, VAMOS A TRATAR DE DESHABILITAR LO QUE NO UTILIZAMOS.</a:t>
            </a:r>
          </a:p>
          <a:p>
            <a:pPr marL="0" indent="0" algn="just">
              <a:buNone/>
            </a:pPr>
            <a:endParaRPr lang="es-ES" dirty="0"/>
          </a:p>
        </p:txBody>
      </p:sp>
    </p:spTree>
    <p:extLst>
      <p:ext uri="{BB962C8B-B14F-4D97-AF65-F5344CB8AC3E}">
        <p14:creationId xmlns:p14="http://schemas.microsoft.com/office/powerpoint/2010/main" val="1720876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PROGRAMAS RESIDENTES Y SERVICIOS:</a:t>
            </a:r>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a:p>
            <a:pPr marL="0" indent="0" algn="just">
              <a:buNone/>
            </a:pPr>
            <a:endParaRPr lang="es-ES" dirty="0"/>
          </a:p>
        </p:txBody>
      </p:sp>
      <p:pic>
        <p:nvPicPr>
          <p:cNvPr id="4" name="Imagen 3">
            <a:extLst>
              <a:ext uri="{FF2B5EF4-FFF2-40B4-BE49-F238E27FC236}">
                <a16:creationId xmlns:a16="http://schemas.microsoft.com/office/drawing/2014/main" id="{BD717A85-5FF6-4646-A635-BA4BBFF8F2DC}"/>
              </a:ext>
            </a:extLst>
          </p:cNvPr>
          <p:cNvPicPr>
            <a:picLocks noChangeAspect="1"/>
          </p:cNvPicPr>
          <p:nvPr/>
        </p:nvPicPr>
        <p:blipFill>
          <a:blip r:embed="rId2"/>
          <a:stretch>
            <a:fillRect/>
          </a:stretch>
        </p:blipFill>
        <p:spPr>
          <a:xfrm>
            <a:off x="4567947" y="2514600"/>
            <a:ext cx="7624053" cy="4343400"/>
          </a:xfrm>
          <a:prstGeom prst="rect">
            <a:avLst/>
          </a:prstGeom>
        </p:spPr>
      </p:pic>
    </p:spTree>
    <p:extLst>
      <p:ext uri="{BB962C8B-B14F-4D97-AF65-F5344CB8AC3E}">
        <p14:creationId xmlns:p14="http://schemas.microsoft.com/office/powerpoint/2010/main" val="1892680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fontScale="70000" lnSpcReduction="20000"/>
          </a:bodyPr>
          <a:lstStyle/>
          <a:p>
            <a:pPr marL="0" indent="0" algn="just">
              <a:buNone/>
            </a:pPr>
            <a:r>
              <a:rPr lang="es-ES" dirty="0"/>
              <a:t>PROGRAMAS RESIDENTES Y SERVICIOS:</a:t>
            </a:r>
          </a:p>
          <a:p>
            <a:pPr marL="0" indent="0" algn="just">
              <a:buNone/>
            </a:pPr>
            <a:endParaRPr lang="es-ES" dirty="0"/>
          </a:p>
          <a:p>
            <a:pPr marL="0" indent="0" algn="just">
              <a:buNone/>
            </a:pPr>
            <a:r>
              <a:rPr lang="es-ES" b="1" i="1" dirty="0"/>
              <a:t>PROGRAMAS RESIDENTES: </a:t>
            </a:r>
            <a:r>
              <a:rPr lang="es-ES" dirty="0"/>
              <a:t>UN PROGRAMA RESIDENTE ES UN PROGRAMA QUE SE INICIA A LA VEZ QUE EL SISTEMA OPERATIVO Y QUE PERMANECE EN LA MEMORIA RAM DEL ORDENADOR, POR ESO HABLAMOS DE PROGRAMAS RESIDENTES EN MEMORIA. CUALQUIER APLICACIÓN QUE USES EN TU ORDENADOR (JUEGO, </a:t>
            </a:r>
            <a:r>
              <a:rPr lang="es-ES" dirty="0" err="1"/>
              <a:t>P2P</a:t>
            </a:r>
            <a:r>
              <a:rPr lang="es-ES" dirty="0"/>
              <a:t>, EDITOR DE </a:t>
            </a:r>
            <a:r>
              <a:rPr lang="es-ES" dirty="0" err="1"/>
              <a:t>IMAGENES</a:t>
            </a:r>
            <a:r>
              <a:rPr lang="es-ES" dirty="0"/>
              <a:t>, WORD, </a:t>
            </a:r>
            <a:r>
              <a:rPr lang="es-ES" dirty="0" err="1"/>
              <a:t>ETC</a:t>
            </a:r>
            <a:r>
              <a:rPr lang="es-ES" dirty="0"/>
              <a:t>) OCUPA CIERTA CANTIDAD DE MEMORIA PERO CUANDO CIERRAS EL PROGRAMA LA MEMORIA SE LIBERA Y PUEDE SER UTILIZADA PARA OTRO FIN. LOS PROGRAMAS RESIDENTES PERMANECEN TODO EL TIEMPO EN MEMORIA, AUNQUE NO ESTÉS UTILIZÁNDOLO EN ESE MOMENTO Y POR TANTO OCUPAN PERMANENTEMENTE UNA PORCIÓN DE LA MEMORIA DE TU ORDENADOR.</a:t>
            </a:r>
          </a:p>
          <a:p>
            <a:pPr marL="0" indent="0" algn="just">
              <a:buNone/>
            </a:pPr>
            <a:r>
              <a:rPr lang="es-ES" dirty="0"/>
              <a:t>PARA QUE QUEDE UN POCO MÁS CLARO DIGAMOS QUE POR EJEMPLO CUANDO DEJAS DE JUGAR CON UNO DE TUS JUEGOS ÉSTE LIBERA COMPLETAMENTE LA MEMORIA PERO SI USAS EL ANTIVIRUS PARA ANALIZAR UN ARCHIVO, DESPUÉS DE HABERLO ANALIZADO EL ANTIVIRUS PERMANECE EN MEMORIA PROTEGIENDO TU ORDENADOR.</a:t>
            </a:r>
          </a:p>
          <a:p>
            <a:pPr marL="0" indent="0" algn="just">
              <a:buNone/>
            </a:pPr>
            <a:r>
              <a:rPr lang="es-ES" dirty="0"/>
              <a:t>CADA VEZ QUE ENCIENDES EL ORDENADOR LOS PROGRAMAS RESIDENTES EN MEMORIA, COMO EL ANTIVIRUS, SE CARGAN JUNTO CON EL SISTEMA OPERATIVO DE FORMA QUE ESTOS PROGRAMAS ESTÁN DISPONIBLES DESDE EL PRIMER MOMENTO. EN EL CASO DEL ANTIVIRUS ESTO PERMITE QUE EL SISTEMA ESTÉ PROTEGIDO DESDE QUE EL ORDENADOR ARRANCA SIN QUE TENGAS TU QUE ABRIR EL ANTIVIRUS CADA VEZ QUE ENCIENDES EL ORDENADOR.</a:t>
            </a:r>
          </a:p>
          <a:p>
            <a:pPr marL="0" indent="0" algn="just">
              <a:buNone/>
            </a:pPr>
            <a:endParaRPr lang="es-ES" dirty="0"/>
          </a:p>
          <a:p>
            <a:pPr marL="0" indent="0" algn="just">
              <a:buNone/>
            </a:pPr>
            <a:r>
              <a:rPr lang="es-ES" dirty="0"/>
              <a:t>COMANDO: </a:t>
            </a:r>
            <a:r>
              <a:rPr lang="es-ES" dirty="0" err="1"/>
              <a:t>msconfig</a:t>
            </a:r>
            <a:endParaRPr lang="es-ES" dirty="0"/>
          </a:p>
        </p:txBody>
      </p:sp>
      <p:pic>
        <p:nvPicPr>
          <p:cNvPr id="6" name="Imagen 5" descr="Captura de pantalla 2015-01-25 a las 11.03.19.png">
            <a:extLst>
              <a:ext uri="{FF2B5EF4-FFF2-40B4-BE49-F238E27FC236}">
                <a16:creationId xmlns:a16="http://schemas.microsoft.com/office/drawing/2014/main" id="{F9A2DD96-F66D-5144-9971-F5C624484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310" y="5512285"/>
            <a:ext cx="4673497" cy="693028"/>
          </a:xfrm>
          <a:prstGeom prst="rect">
            <a:avLst/>
          </a:prstGeom>
        </p:spPr>
      </p:pic>
    </p:spTree>
    <p:extLst>
      <p:ext uri="{BB962C8B-B14F-4D97-AF65-F5344CB8AC3E}">
        <p14:creationId xmlns:p14="http://schemas.microsoft.com/office/powerpoint/2010/main" val="2547775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dirty="0"/>
              <a:t>VER EXTENSIONES DE LOS ARCHIVOS.</a:t>
            </a:r>
          </a:p>
          <a:p>
            <a:pPr algn="just"/>
            <a:r>
              <a:rPr lang="es-ES" dirty="0"/>
              <a:t>VER ARCHIVOS OCULTOS y OCULTAR ARCHIVOS.</a:t>
            </a:r>
          </a:p>
          <a:p>
            <a:pPr algn="just"/>
            <a:r>
              <a:rPr lang="es-ES" dirty="0"/>
              <a:t>CONFIGURAR RENDIMIENTO DEL </a:t>
            </a:r>
            <a:r>
              <a:rPr lang="es-ES" dirty="0" err="1"/>
              <a:t>S.O</a:t>
            </a:r>
            <a:r>
              <a:rPr lang="es-ES" dirty="0"/>
              <a:t>.</a:t>
            </a:r>
          </a:p>
          <a:p>
            <a:pPr algn="just"/>
            <a:r>
              <a:rPr lang="es-ES" dirty="0"/>
              <a:t>ASOCIAR PROGRAMAS A ARCHIVOS.</a:t>
            </a:r>
          </a:p>
          <a:p>
            <a:pPr algn="just"/>
            <a:r>
              <a:rPr lang="es-ES" dirty="0"/>
              <a:t>CONFIGURAR MEMORIA VIRTUAL Y USB </a:t>
            </a:r>
            <a:r>
              <a:rPr lang="es-ES"/>
              <a:t>READYBOOST.</a:t>
            </a:r>
            <a:endParaRPr lang="es-ES" dirty="0"/>
          </a:p>
        </p:txBody>
      </p:sp>
    </p:spTree>
    <p:extLst>
      <p:ext uri="{BB962C8B-B14F-4D97-AF65-F5344CB8AC3E}">
        <p14:creationId xmlns:p14="http://schemas.microsoft.com/office/powerpoint/2010/main" val="282132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dirty="0"/>
              <a:t>VER EXTENSIONES DE LOS ARCHIVOS. NORMALMENTE LAS EXTENSIONES DE LOS ARCHIVOS ESTÁN OCULTAS. PARA ELLO SE DEBE ABRIR UNA CARPETA E IR AL MENÚ </a:t>
            </a:r>
            <a:r>
              <a:rPr lang="es-ES" b="1" i="1" dirty="0"/>
              <a:t>ARCHIVO</a:t>
            </a:r>
            <a:r>
              <a:rPr lang="es-ES" dirty="0"/>
              <a:t> Y HACER CLIC EN LA OPCIÓN </a:t>
            </a:r>
            <a:r>
              <a:rPr lang="es-ES" b="1" i="1" dirty="0"/>
              <a:t>CAMBIAR OPCIONES DE CARPETAS Y BÚSQUEDA</a:t>
            </a:r>
            <a:r>
              <a:rPr lang="es-ES" dirty="0"/>
              <a:t>, LUEGO HACER CLIC EN LA PESTAÑA </a:t>
            </a:r>
            <a:r>
              <a:rPr lang="es-ES" b="1" i="1" dirty="0"/>
              <a:t>VER.</a:t>
            </a:r>
          </a:p>
          <a:p>
            <a:pPr algn="just"/>
            <a:r>
              <a:rPr lang="es-ES" dirty="0"/>
              <a:t>DENTRO DE ESTA PESTAÑA BUSCAMOS LA OPCIÓN </a:t>
            </a:r>
            <a:r>
              <a:rPr lang="es-ES" b="1" i="1" dirty="0"/>
              <a:t>OCULTAR LAS EXTENSIONES DE ARCHIVO DE TIPOS DE ARCHIVOS CONOCIDOS</a:t>
            </a:r>
            <a:r>
              <a:rPr lang="es-ES" dirty="0"/>
              <a:t>.</a:t>
            </a:r>
          </a:p>
        </p:txBody>
      </p:sp>
    </p:spTree>
    <p:extLst>
      <p:ext uri="{BB962C8B-B14F-4D97-AF65-F5344CB8AC3E}">
        <p14:creationId xmlns:p14="http://schemas.microsoft.com/office/powerpoint/2010/main" val="342570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endParaRPr lang="es-ES" b="1" i="1" dirty="0"/>
          </a:p>
        </p:txBody>
      </p:sp>
      <p:pic>
        <p:nvPicPr>
          <p:cNvPr id="5" name="Imagen 4">
            <a:extLst>
              <a:ext uri="{FF2B5EF4-FFF2-40B4-BE49-F238E27FC236}">
                <a16:creationId xmlns:a16="http://schemas.microsoft.com/office/drawing/2014/main" id="{FBE39BE9-A946-D641-926D-17D7D30D4CE8}"/>
              </a:ext>
            </a:extLst>
          </p:cNvPr>
          <p:cNvPicPr>
            <a:picLocks noChangeAspect="1"/>
          </p:cNvPicPr>
          <p:nvPr/>
        </p:nvPicPr>
        <p:blipFill>
          <a:blip r:embed="rId2"/>
          <a:stretch>
            <a:fillRect/>
          </a:stretch>
        </p:blipFill>
        <p:spPr>
          <a:xfrm>
            <a:off x="3378631" y="1660073"/>
            <a:ext cx="4729350" cy="5197927"/>
          </a:xfrm>
          <a:prstGeom prst="rect">
            <a:avLst/>
          </a:prstGeom>
        </p:spPr>
      </p:pic>
    </p:spTree>
    <p:extLst>
      <p:ext uri="{BB962C8B-B14F-4D97-AF65-F5344CB8AC3E}">
        <p14:creationId xmlns:p14="http://schemas.microsoft.com/office/powerpoint/2010/main" val="418069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pic>
        <p:nvPicPr>
          <p:cNvPr id="4" name="Marcador de contenido 3">
            <a:extLst>
              <a:ext uri="{FF2B5EF4-FFF2-40B4-BE49-F238E27FC236}">
                <a16:creationId xmlns:a16="http://schemas.microsoft.com/office/drawing/2014/main" id="{A3224C51-C726-3945-AE5D-7604F4F898D2}"/>
              </a:ext>
            </a:extLst>
          </p:cNvPr>
          <p:cNvPicPr>
            <a:picLocks noGrp="1" noChangeAspect="1"/>
          </p:cNvPicPr>
          <p:nvPr>
            <p:ph idx="1"/>
          </p:nvPr>
        </p:nvPicPr>
        <p:blipFill>
          <a:blip r:embed="rId2"/>
          <a:stretch>
            <a:fillRect/>
          </a:stretch>
        </p:blipFill>
        <p:spPr>
          <a:xfrm>
            <a:off x="1875960" y="1844299"/>
            <a:ext cx="8440080" cy="4998203"/>
          </a:xfrm>
          <a:prstGeom prst="rect">
            <a:avLst/>
          </a:prstGeom>
        </p:spPr>
      </p:pic>
    </p:spTree>
    <p:extLst>
      <p:ext uri="{BB962C8B-B14F-4D97-AF65-F5344CB8AC3E}">
        <p14:creationId xmlns:p14="http://schemas.microsoft.com/office/powerpoint/2010/main" val="1044650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b="1" i="1" dirty="0"/>
              <a:t>VER ARCHIVOS OCULTOS y OCULTAR ARCHIVOS. </a:t>
            </a:r>
            <a:r>
              <a:rPr lang="es-ES" dirty="0"/>
              <a:t>NORMALMENTE LOS ARCHIVOS OCULTOS NO SE VEN PERO SE PUEDE CONFIGURAR PARA PODER VERLOS. PARA ELLO DEBEREMOS IR A LA PESTAÑA </a:t>
            </a:r>
            <a:r>
              <a:rPr lang="es-ES" b="1" i="1" dirty="0"/>
              <a:t>VER</a:t>
            </a:r>
            <a:r>
              <a:rPr lang="es-ES" dirty="0"/>
              <a:t> DEL APARTADO ANTERIOR Y EN LA OPCIÓN </a:t>
            </a:r>
            <a:r>
              <a:rPr lang="es-ES" b="1" i="1" dirty="0"/>
              <a:t>ARCHIVOS Y CARPETAS OCULTAS </a:t>
            </a:r>
            <a:r>
              <a:rPr lang="es-ES" dirty="0"/>
              <a:t>PODREMOS CONFIGURARLO PARA MOSTRAR O NO MOSTRAR ARCHIVOS OCULTOS.</a:t>
            </a:r>
            <a:endParaRPr lang="es-ES" b="1" i="1" dirty="0"/>
          </a:p>
        </p:txBody>
      </p:sp>
    </p:spTree>
    <p:extLst>
      <p:ext uri="{BB962C8B-B14F-4D97-AF65-F5344CB8AC3E}">
        <p14:creationId xmlns:p14="http://schemas.microsoft.com/office/powerpoint/2010/main" val="4236106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endParaRPr lang="es-ES" b="1" i="1" dirty="0"/>
          </a:p>
        </p:txBody>
      </p:sp>
      <p:pic>
        <p:nvPicPr>
          <p:cNvPr id="5" name="Imagen 4">
            <a:extLst>
              <a:ext uri="{FF2B5EF4-FFF2-40B4-BE49-F238E27FC236}">
                <a16:creationId xmlns:a16="http://schemas.microsoft.com/office/drawing/2014/main" id="{ABF7419F-CDFC-9A4C-9E9A-33280B48EE64}"/>
              </a:ext>
            </a:extLst>
          </p:cNvPr>
          <p:cNvPicPr>
            <a:picLocks noChangeAspect="1"/>
          </p:cNvPicPr>
          <p:nvPr/>
        </p:nvPicPr>
        <p:blipFill>
          <a:blip r:embed="rId2"/>
          <a:stretch>
            <a:fillRect/>
          </a:stretch>
        </p:blipFill>
        <p:spPr>
          <a:xfrm>
            <a:off x="3797085" y="1648066"/>
            <a:ext cx="4751197" cy="5209933"/>
          </a:xfrm>
          <a:prstGeom prst="rect">
            <a:avLst/>
          </a:prstGeom>
        </p:spPr>
      </p:pic>
    </p:spTree>
    <p:extLst>
      <p:ext uri="{BB962C8B-B14F-4D97-AF65-F5344CB8AC3E}">
        <p14:creationId xmlns:p14="http://schemas.microsoft.com/office/powerpoint/2010/main" val="2268869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b="1" i="1" dirty="0"/>
              <a:t>CONFIGURAR RENDIMIENTO DEL </a:t>
            </a:r>
            <a:r>
              <a:rPr lang="es-ES" b="1" i="1" dirty="0" err="1"/>
              <a:t>S.O</a:t>
            </a:r>
            <a:r>
              <a:rPr lang="es-ES" b="1" i="1" dirty="0"/>
              <a:t>.: </a:t>
            </a:r>
            <a:r>
              <a:rPr lang="es-ES" dirty="0"/>
              <a:t>SE PUEDE MEJORAR EL RENDIMIENTO DEL </a:t>
            </a:r>
            <a:r>
              <a:rPr lang="es-ES" dirty="0" err="1"/>
              <a:t>S.O</a:t>
            </a:r>
            <a:r>
              <a:rPr lang="es-ES" dirty="0"/>
              <a:t>. REDUCIENDO LOS REQUERIMIENTOS GRÁFICOS DEL MISMO. PARA ELLOS DE DEBEREMOS IR A LAS </a:t>
            </a:r>
            <a:r>
              <a:rPr lang="es-ES" b="1" i="1" dirty="0"/>
              <a:t>PROPIEDADES</a:t>
            </a:r>
            <a:r>
              <a:rPr lang="es-ES" dirty="0"/>
              <a:t> DE </a:t>
            </a:r>
            <a:r>
              <a:rPr lang="es-ES" b="1" i="1" dirty="0"/>
              <a:t>ESTE EQUIPO</a:t>
            </a:r>
            <a:r>
              <a:rPr lang="es-ES" dirty="0"/>
              <a:t> Y EN LA VENTANA QUE APARECE IR A </a:t>
            </a:r>
            <a:r>
              <a:rPr lang="es-ES" b="1" i="1" dirty="0"/>
              <a:t>CONFIGURACIÓN AVANZADA DEL SISTEMA.</a:t>
            </a:r>
          </a:p>
          <a:p>
            <a:pPr algn="just"/>
            <a:r>
              <a:rPr lang="es-ES" dirty="0"/>
              <a:t>EN LA VENTANA QUE APARECE ELEGIMOS LA PESTAÑA </a:t>
            </a:r>
            <a:r>
              <a:rPr lang="es-ES" b="1" i="1" dirty="0"/>
              <a:t>OPCIONES AVANZADAS</a:t>
            </a:r>
            <a:r>
              <a:rPr lang="es-ES" dirty="0"/>
              <a:t> Y DENTRO DE LA MISMA ELEGIMOS LA OPCIÓN </a:t>
            </a:r>
            <a:r>
              <a:rPr lang="es-ES" b="1" i="1" dirty="0"/>
              <a:t>RENDIMIENTO DEL SISTEMA (BOTÓN CONFIGURACIÓN).</a:t>
            </a:r>
          </a:p>
        </p:txBody>
      </p:sp>
    </p:spTree>
    <p:extLst>
      <p:ext uri="{BB962C8B-B14F-4D97-AF65-F5344CB8AC3E}">
        <p14:creationId xmlns:p14="http://schemas.microsoft.com/office/powerpoint/2010/main" val="891758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pic>
        <p:nvPicPr>
          <p:cNvPr id="5" name="Marcador de contenido 4">
            <a:extLst>
              <a:ext uri="{FF2B5EF4-FFF2-40B4-BE49-F238E27FC236}">
                <a16:creationId xmlns:a16="http://schemas.microsoft.com/office/drawing/2014/main" id="{5A8A41DD-6D23-E34F-9B0B-3BF07B6999D7}"/>
              </a:ext>
            </a:extLst>
          </p:cNvPr>
          <p:cNvPicPr>
            <a:picLocks noGrp="1" noChangeAspect="1"/>
          </p:cNvPicPr>
          <p:nvPr>
            <p:ph idx="1"/>
          </p:nvPr>
        </p:nvPicPr>
        <p:blipFill>
          <a:blip r:embed="rId2"/>
          <a:stretch>
            <a:fillRect/>
          </a:stretch>
        </p:blipFill>
        <p:spPr>
          <a:xfrm>
            <a:off x="581192" y="1844298"/>
            <a:ext cx="4260615" cy="5013702"/>
          </a:xfrm>
        </p:spPr>
      </p:pic>
      <p:pic>
        <p:nvPicPr>
          <p:cNvPr id="7" name="Imagen 6">
            <a:extLst>
              <a:ext uri="{FF2B5EF4-FFF2-40B4-BE49-F238E27FC236}">
                <a16:creationId xmlns:a16="http://schemas.microsoft.com/office/drawing/2014/main" id="{8D91E9F2-276C-6649-B9F8-458A470D62AD}"/>
              </a:ext>
            </a:extLst>
          </p:cNvPr>
          <p:cNvPicPr>
            <a:picLocks noChangeAspect="1"/>
          </p:cNvPicPr>
          <p:nvPr/>
        </p:nvPicPr>
        <p:blipFill>
          <a:blip r:embed="rId3"/>
          <a:stretch>
            <a:fillRect/>
          </a:stretch>
        </p:blipFill>
        <p:spPr>
          <a:xfrm>
            <a:off x="6096000" y="1844298"/>
            <a:ext cx="3505200" cy="5032466"/>
          </a:xfrm>
          <a:prstGeom prst="rect">
            <a:avLst/>
          </a:prstGeom>
        </p:spPr>
      </p:pic>
    </p:spTree>
    <p:extLst>
      <p:ext uri="{BB962C8B-B14F-4D97-AF65-F5344CB8AC3E}">
        <p14:creationId xmlns:p14="http://schemas.microsoft.com/office/powerpoint/2010/main" val="2645942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b="1" i="1" dirty="0"/>
              <a:t>CONFIGURAR RENDIMIENTO DEL </a:t>
            </a:r>
            <a:r>
              <a:rPr lang="es-ES" b="1" i="1" dirty="0" err="1"/>
              <a:t>S.O</a:t>
            </a:r>
            <a:r>
              <a:rPr lang="es-ES" b="1" i="1" dirty="0"/>
              <a:t>.</a:t>
            </a:r>
          </a:p>
          <a:p>
            <a:pPr marL="0" indent="0" algn="just">
              <a:buNone/>
            </a:pPr>
            <a:endParaRPr lang="es-ES" b="1" i="1" dirty="0"/>
          </a:p>
          <a:p>
            <a:pPr algn="just"/>
            <a:r>
              <a:rPr lang="es-ES" dirty="0"/>
              <a:t>DENTRO DE ESTA VENTANA ELEGIMOS LA PESTAÑA </a:t>
            </a:r>
            <a:r>
              <a:rPr lang="es-ES" b="1" i="1" dirty="0"/>
              <a:t>EFECTOS VISUALES</a:t>
            </a:r>
            <a:r>
              <a:rPr lang="es-ES" dirty="0"/>
              <a:t> QUE TIENE CUATRO CONFIGURACIONES DE RENDIMIENTO DEL </a:t>
            </a:r>
            <a:r>
              <a:rPr lang="es-ES" dirty="0" err="1"/>
              <a:t>S.O</a:t>
            </a:r>
            <a:r>
              <a:rPr lang="es-ES" dirty="0"/>
              <a:t>. DICHAS CONFIGURACIONES ACTIVAN O DESACTIVAN EFECTOS GRÁFICOS, LOS CUALES, REQUIEREN MAS O MENOS RECURSOS DE HARDWARE POR LO TANTO EL ORDENADOR IRÁ MÁS LENTO O MÁS RÁPIDO.</a:t>
            </a:r>
          </a:p>
        </p:txBody>
      </p:sp>
      <p:pic>
        <p:nvPicPr>
          <p:cNvPr id="4" name="Imagen 3">
            <a:extLst>
              <a:ext uri="{FF2B5EF4-FFF2-40B4-BE49-F238E27FC236}">
                <a16:creationId xmlns:a16="http://schemas.microsoft.com/office/drawing/2014/main" id="{A4975B8A-7E05-8B4B-92BC-2A812E79045C}"/>
              </a:ext>
            </a:extLst>
          </p:cNvPr>
          <p:cNvPicPr>
            <a:picLocks noChangeAspect="1"/>
          </p:cNvPicPr>
          <p:nvPr/>
        </p:nvPicPr>
        <p:blipFill rotWithShape="1">
          <a:blip r:embed="rId2"/>
          <a:srcRect b="65200"/>
          <a:stretch/>
        </p:blipFill>
        <p:spPr>
          <a:xfrm>
            <a:off x="6096000" y="1844298"/>
            <a:ext cx="4745978" cy="2371241"/>
          </a:xfrm>
          <a:prstGeom prst="rect">
            <a:avLst/>
          </a:prstGeom>
        </p:spPr>
      </p:pic>
    </p:spTree>
    <p:extLst>
      <p:ext uri="{BB962C8B-B14F-4D97-AF65-F5344CB8AC3E}">
        <p14:creationId xmlns:p14="http://schemas.microsoft.com/office/powerpoint/2010/main" val="18649073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b="1" i="1" dirty="0"/>
              <a:t>CONFIGURAR MEMORIA VIRTUAL.</a:t>
            </a:r>
            <a:r>
              <a:rPr lang="es-ES" dirty="0"/>
              <a:t> SE PUEDE CONFIGURAR LA MEMORIA VIRTUAL QUE UTILIZA EL </a:t>
            </a:r>
            <a:r>
              <a:rPr lang="es-ES" dirty="0" err="1"/>
              <a:t>S.O</a:t>
            </a:r>
            <a:r>
              <a:rPr lang="es-ES" dirty="0"/>
              <a:t>. PARA ELLOS DE DEBEREMOS IR A LAS </a:t>
            </a:r>
            <a:r>
              <a:rPr lang="es-ES" b="1" i="1" dirty="0"/>
              <a:t>PROPIEDADES</a:t>
            </a:r>
            <a:r>
              <a:rPr lang="es-ES" dirty="0"/>
              <a:t> DE </a:t>
            </a:r>
            <a:r>
              <a:rPr lang="es-ES" b="1" i="1" dirty="0"/>
              <a:t>ESTE EQUIPO</a:t>
            </a:r>
            <a:r>
              <a:rPr lang="es-ES" dirty="0"/>
              <a:t> Y EN LA VENTANA QUE APARECE IR A </a:t>
            </a:r>
            <a:r>
              <a:rPr lang="es-ES" b="1" i="1" dirty="0"/>
              <a:t>CONFIGURACIÓN AVANZADA DEL SISTEMA.</a:t>
            </a:r>
          </a:p>
          <a:p>
            <a:pPr algn="just"/>
            <a:r>
              <a:rPr lang="es-ES" dirty="0"/>
              <a:t>EN LA VENTANA QUE APARECE ELEGIMOS LA PESTAÑA </a:t>
            </a:r>
            <a:r>
              <a:rPr lang="es-ES" b="1" i="1" dirty="0"/>
              <a:t>OPCIONES AVANZADAS</a:t>
            </a:r>
            <a:r>
              <a:rPr lang="es-ES" dirty="0"/>
              <a:t> Y DENTRO DE LA MISMA ELEGIMOS LA OPCIÓN </a:t>
            </a:r>
            <a:r>
              <a:rPr lang="es-ES" b="1" i="1" dirty="0"/>
              <a:t>RENDIMIENTO DEL SISTEMA (BOTÓN CONFIGURACIÓN).</a:t>
            </a:r>
          </a:p>
          <a:p>
            <a:pPr algn="just"/>
            <a:endParaRPr lang="es-ES" dirty="0"/>
          </a:p>
        </p:txBody>
      </p:sp>
    </p:spTree>
    <p:extLst>
      <p:ext uri="{BB962C8B-B14F-4D97-AF65-F5344CB8AC3E}">
        <p14:creationId xmlns:p14="http://schemas.microsoft.com/office/powerpoint/2010/main" val="128338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endParaRPr lang="es-ES" dirty="0"/>
          </a:p>
        </p:txBody>
      </p:sp>
      <p:pic>
        <p:nvPicPr>
          <p:cNvPr id="8" name="Imagen 7">
            <a:extLst>
              <a:ext uri="{FF2B5EF4-FFF2-40B4-BE49-F238E27FC236}">
                <a16:creationId xmlns:a16="http://schemas.microsoft.com/office/drawing/2014/main" id="{C42764E5-7016-7A41-8D90-6D8B116A0072}"/>
              </a:ext>
            </a:extLst>
          </p:cNvPr>
          <p:cNvPicPr>
            <a:picLocks noChangeAspect="1"/>
          </p:cNvPicPr>
          <p:nvPr/>
        </p:nvPicPr>
        <p:blipFill>
          <a:blip r:embed="rId2"/>
          <a:stretch>
            <a:fillRect/>
          </a:stretch>
        </p:blipFill>
        <p:spPr>
          <a:xfrm>
            <a:off x="3994709" y="1657768"/>
            <a:ext cx="3665759" cy="5246726"/>
          </a:xfrm>
          <a:prstGeom prst="rect">
            <a:avLst/>
          </a:prstGeom>
        </p:spPr>
      </p:pic>
    </p:spTree>
    <p:extLst>
      <p:ext uri="{BB962C8B-B14F-4D97-AF65-F5344CB8AC3E}">
        <p14:creationId xmlns:p14="http://schemas.microsoft.com/office/powerpoint/2010/main" val="3951644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dirty="0"/>
              <a:t>DENTRO DE ESTA VENTANA ELEGIMOS LA PESTAÑA </a:t>
            </a:r>
            <a:r>
              <a:rPr lang="es-ES" b="1" i="1" dirty="0"/>
              <a:t>OPCIONES AVANZADAS</a:t>
            </a:r>
            <a:r>
              <a:rPr lang="es-ES" dirty="0"/>
              <a:t>. HAY DOS OPCIONES:</a:t>
            </a:r>
          </a:p>
          <a:p>
            <a:pPr lvl="1" algn="just"/>
            <a:r>
              <a:rPr lang="es-ES" dirty="0"/>
              <a:t>ELEGIR PARA QUE SE QUIERE DESTINAR, MAYORITARIAMENTE, EL RENDIMIENTO DEL PROCESADOR. PROGRAMAS O PROGRAMAS EN SEGUNDO PLANO.</a:t>
            </a:r>
          </a:p>
          <a:p>
            <a:pPr lvl="1" algn="just"/>
            <a:r>
              <a:rPr lang="es-ES" dirty="0"/>
              <a:t>CONFIGURAR LA CANTIDAD DE MEMORIA VIRTUAL. PARA ELLO HAREMOS CLIC EN EL BOTÓN </a:t>
            </a:r>
            <a:r>
              <a:rPr lang="es-ES" b="1" i="1" dirty="0"/>
              <a:t>CAMBIAR</a:t>
            </a:r>
            <a:r>
              <a:rPr lang="es-ES" dirty="0"/>
              <a:t>. </a:t>
            </a:r>
          </a:p>
        </p:txBody>
      </p:sp>
    </p:spTree>
    <p:extLst>
      <p:ext uri="{BB962C8B-B14F-4D97-AF65-F5344CB8AC3E}">
        <p14:creationId xmlns:p14="http://schemas.microsoft.com/office/powerpoint/2010/main" val="2166815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dirty="0"/>
              <a:t>EN ESTA NUEVA VENTANA PODREMOS CONFIGURAR QUE LO ADMINISTRE EL </a:t>
            </a:r>
            <a:r>
              <a:rPr lang="es-ES" dirty="0" err="1"/>
              <a:t>S.O</a:t>
            </a:r>
            <a:r>
              <a:rPr lang="es-ES" dirty="0"/>
              <a:t>. AUTOMÁTICAMENTE, QUE EL MISMO DECIDA DE QUE UNIDAD LÓGICA VA A TOMAR LA CANTIDAD DE MEMORIA VIRTUAL Y SU CANTIDAD. POR EL CONTRARIO, EL USUARIO PUEDE CONFIGURAR TODO LO ANTERIOR Y QUE SEA ADMINISTRADO POR EL </a:t>
            </a:r>
            <a:r>
              <a:rPr lang="es-ES" dirty="0" err="1"/>
              <a:t>S.O</a:t>
            </a:r>
            <a:r>
              <a:rPr lang="es-ES" dirty="0"/>
              <a:t>., INCLUSO QUE NO SE UTILICE MEMORIA VIRTUAL.</a:t>
            </a:r>
          </a:p>
        </p:txBody>
      </p:sp>
    </p:spTree>
    <p:extLst>
      <p:ext uri="{BB962C8B-B14F-4D97-AF65-F5344CB8AC3E}">
        <p14:creationId xmlns:p14="http://schemas.microsoft.com/office/powerpoint/2010/main" val="3645032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pic>
        <p:nvPicPr>
          <p:cNvPr id="5" name="Marcador de contenido 4">
            <a:extLst>
              <a:ext uri="{FF2B5EF4-FFF2-40B4-BE49-F238E27FC236}">
                <a16:creationId xmlns:a16="http://schemas.microsoft.com/office/drawing/2014/main" id="{6F21162B-DFFB-6944-B709-DFC8ADD7B247}"/>
              </a:ext>
            </a:extLst>
          </p:cNvPr>
          <p:cNvPicPr>
            <a:picLocks noGrp="1" noChangeAspect="1"/>
          </p:cNvPicPr>
          <p:nvPr>
            <p:ph idx="1"/>
          </p:nvPr>
        </p:nvPicPr>
        <p:blipFill>
          <a:blip r:embed="rId2"/>
          <a:stretch>
            <a:fillRect/>
          </a:stretch>
        </p:blipFill>
        <p:spPr>
          <a:xfrm>
            <a:off x="3956927" y="1662822"/>
            <a:ext cx="3916212" cy="5195178"/>
          </a:xfrm>
        </p:spPr>
      </p:pic>
    </p:spTree>
    <p:extLst>
      <p:ext uri="{BB962C8B-B14F-4D97-AF65-F5344CB8AC3E}">
        <p14:creationId xmlns:p14="http://schemas.microsoft.com/office/powerpoint/2010/main" val="3382175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lnSpcReduction="10000"/>
          </a:bodyPr>
          <a:lstStyle/>
          <a:p>
            <a:pPr marL="0" indent="0">
              <a:buNone/>
            </a:pPr>
            <a:r>
              <a:rPr lang="es-ES" dirty="0"/>
              <a:t>LIBERADOR DE ESPACIO EN DISCO:</a:t>
            </a:r>
          </a:p>
          <a:p>
            <a:pPr algn="just"/>
            <a:r>
              <a:rPr lang="es-ES" dirty="0"/>
              <a:t>LA HERRAMIENTA DE LIBERADOR DE ESPACIO EN DISCO DE WINDOWS ES UNA HERRAMIENTA DEL SISTEMA.</a:t>
            </a:r>
          </a:p>
          <a:p>
            <a:pPr algn="just"/>
            <a:r>
              <a:rPr lang="es-ES" dirty="0"/>
              <a:t>ESTE PROGRAMA LO QUE HACE ES ELIMINAR LOS ARCHIVOS DE LA PAPELERA, LOS TEMPORALES DE INTERNET Y LOS ARCHIVOS DE LA CARPETA TEMP QUE POR EL USO DEL SISTEMA OPERATIVO SE VAN ALMACENANDO Y QUE NO TIENEN NINGUNA UTILIDAD. ESTOS ARCHIVOS SE GENERAN POR EL BORRADO DE ARCHIVOS, EL USO DE NAVEGADORES DE INTERNET Y POR LA CONFIGURACIÓN E INSTALACIÓN DE SOFTWARE Y DISPOSITIVOS.</a:t>
            </a:r>
          </a:p>
          <a:p>
            <a:r>
              <a:rPr lang="es-ES" dirty="0"/>
              <a:t>DICHOS ARCHIVOS MERMAN LA CAPACIDAD DE NUESTRO DISCO DURO HACIENDO QUE EL SISTEMA VAYA MÁS LENTO.</a:t>
            </a:r>
          </a:p>
          <a:p>
            <a:r>
              <a:rPr lang="es-ES" dirty="0"/>
              <a:t>ADEMÁS PODEMOS INSTALAR PROGRAMAS EXTERNOS A WINDOWS COMO POR EJEMPLO CCLEANER.</a:t>
            </a:r>
          </a:p>
          <a:p>
            <a:pPr algn="just"/>
            <a:endParaRPr lang="es-ES" dirty="0"/>
          </a:p>
        </p:txBody>
      </p:sp>
    </p:spTree>
    <p:extLst>
      <p:ext uri="{BB962C8B-B14F-4D97-AF65-F5344CB8AC3E}">
        <p14:creationId xmlns:p14="http://schemas.microsoft.com/office/powerpoint/2010/main" val="703091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b="1" i="1" dirty="0"/>
              <a:t>CONFIGURAR USB </a:t>
            </a:r>
            <a:r>
              <a:rPr lang="es-ES" b="1" i="1" dirty="0" err="1"/>
              <a:t>READYBOOST</a:t>
            </a:r>
            <a:r>
              <a:rPr lang="es-ES" b="1" i="1" dirty="0"/>
              <a:t>.</a:t>
            </a:r>
            <a:r>
              <a:rPr lang="es-ES" dirty="0"/>
              <a:t> ESTA FUNCIÓN SE UTILIZA PARA MEJORAR EL RENDIMIENTO DEL </a:t>
            </a:r>
            <a:r>
              <a:rPr lang="es-ES" dirty="0" err="1"/>
              <a:t>S.O</a:t>
            </a:r>
            <a:r>
              <a:rPr lang="es-ES" dirty="0"/>
              <a:t>., GRACIAS A LA CAPACIDAD DE UN USB.</a:t>
            </a:r>
          </a:p>
          <a:p>
            <a:pPr algn="just"/>
            <a:r>
              <a:rPr lang="es-ES" dirty="0"/>
              <a:t>PARA ELLOS ENTRAREMOS EN LA </a:t>
            </a:r>
            <a:r>
              <a:rPr lang="es-ES" b="1" i="1" dirty="0"/>
              <a:t>PROPIEDADES</a:t>
            </a:r>
            <a:r>
              <a:rPr lang="es-ES" dirty="0"/>
              <a:t> DEL USB Y ELEGIREMOS LA OPCIÓN </a:t>
            </a:r>
            <a:r>
              <a:rPr lang="es-ES" b="1" i="1" dirty="0"/>
              <a:t>USB </a:t>
            </a:r>
            <a:r>
              <a:rPr lang="es-ES" b="1" i="1" dirty="0" err="1"/>
              <a:t>READY</a:t>
            </a:r>
            <a:r>
              <a:rPr lang="es-ES" b="1" i="1" dirty="0"/>
              <a:t>.</a:t>
            </a:r>
            <a:endParaRPr lang="es-ES" dirty="0"/>
          </a:p>
        </p:txBody>
      </p:sp>
    </p:spTree>
    <p:extLst>
      <p:ext uri="{BB962C8B-B14F-4D97-AF65-F5344CB8AC3E}">
        <p14:creationId xmlns:p14="http://schemas.microsoft.com/office/powerpoint/2010/main" val="884142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b="1" i="1" dirty="0"/>
              <a:t>CONFIGURAR USB </a:t>
            </a:r>
            <a:r>
              <a:rPr lang="es-ES" b="1" i="1" dirty="0" err="1"/>
              <a:t>READYBOOST</a:t>
            </a:r>
            <a:r>
              <a:rPr lang="es-ES" b="1" i="1" dirty="0"/>
              <a:t>.</a:t>
            </a:r>
            <a:r>
              <a:rPr lang="es-ES" dirty="0"/>
              <a:t> ESTA FUNCIÓN SE UTILIZA PARA MEJORAR EL RENDIMIENTO DEL </a:t>
            </a:r>
            <a:r>
              <a:rPr lang="es-ES" dirty="0" err="1"/>
              <a:t>S.O</a:t>
            </a:r>
            <a:r>
              <a:rPr lang="es-ES" dirty="0"/>
              <a:t>., GRACIAS A LA CAPACIDAD DE UN USB.</a:t>
            </a:r>
          </a:p>
          <a:p>
            <a:pPr algn="just"/>
            <a:r>
              <a:rPr lang="es-ES" dirty="0"/>
              <a:t>PARA ELLOS ENTRAREMOS EN LA </a:t>
            </a:r>
            <a:r>
              <a:rPr lang="es-ES" b="1" i="1" dirty="0"/>
              <a:t>PROPIEDADES</a:t>
            </a:r>
            <a:r>
              <a:rPr lang="es-ES" dirty="0"/>
              <a:t> DEL USB Y ELEGIREMOS LA PESTAÑA </a:t>
            </a:r>
            <a:r>
              <a:rPr lang="es-ES" b="1" i="1" dirty="0" err="1"/>
              <a:t>READYBOOST</a:t>
            </a:r>
            <a:r>
              <a:rPr lang="es-ES" b="1" i="1" dirty="0"/>
              <a:t>. </a:t>
            </a:r>
            <a:r>
              <a:rPr lang="es-ES" dirty="0"/>
              <a:t>EN ESTA PESTAÑA SE PUEDE CONFIGURAR PARA USAR LA CAPACIDAD ENTERA DEL USB O UNA PARTE DE SU CAPACIDAD.</a:t>
            </a:r>
          </a:p>
        </p:txBody>
      </p:sp>
    </p:spTree>
    <p:extLst>
      <p:ext uri="{BB962C8B-B14F-4D97-AF65-F5344CB8AC3E}">
        <p14:creationId xmlns:p14="http://schemas.microsoft.com/office/powerpoint/2010/main" val="1443208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pic>
        <p:nvPicPr>
          <p:cNvPr id="4" name="Marcador de contenido 3">
            <a:extLst>
              <a:ext uri="{FF2B5EF4-FFF2-40B4-BE49-F238E27FC236}">
                <a16:creationId xmlns:a16="http://schemas.microsoft.com/office/drawing/2014/main" id="{D3A734AD-5DC7-EF40-8E05-30A299871D5C}"/>
              </a:ext>
            </a:extLst>
          </p:cNvPr>
          <p:cNvPicPr>
            <a:picLocks noGrp="1" noChangeAspect="1"/>
          </p:cNvPicPr>
          <p:nvPr>
            <p:ph idx="1"/>
          </p:nvPr>
        </p:nvPicPr>
        <p:blipFill>
          <a:blip r:embed="rId2"/>
          <a:stretch>
            <a:fillRect/>
          </a:stretch>
        </p:blipFill>
        <p:spPr>
          <a:xfrm>
            <a:off x="4444753" y="1715956"/>
            <a:ext cx="3815843" cy="5114853"/>
          </a:xfrm>
          <a:prstGeom prst="rect">
            <a:avLst/>
          </a:prstGeom>
        </p:spPr>
      </p:pic>
    </p:spTree>
    <p:extLst>
      <p:ext uri="{BB962C8B-B14F-4D97-AF65-F5344CB8AC3E}">
        <p14:creationId xmlns:p14="http://schemas.microsoft.com/office/powerpoint/2010/main" val="303179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b="1" i="1" dirty="0"/>
              <a:t>ASOCIAR PROGRAMAS A ARCHIVOS.</a:t>
            </a:r>
            <a:r>
              <a:rPr lang="es-ES" dirty="0"/>
              <a:t> SE PUEDE DAR EL PROBLEMA SIGUIENTE: QUE HAGAS DOBLE CLIC EN UN ARCHIVO Y NO TE ABRA EL PROGRAMA CORRESPONDIENTE. A ESTE ERROR SE LE CONOCE COMO QUE EL ARCHIVO NO ESTÁ ASOCIADO A UN PROGRAMA PARA QUE SE ABRA POR DEFECTO.</a:t>
            </a:r>
          </a:p>
          <a:p>
            <a:pPr algn="just"/>
            <a:r>
              <a:rPr lang="es-ES" dirty="0"/>
              <a:t>PARA ASOCIAR ARCHIVOS A PROGRAMAS, DEBEMOS PULSAR LA TECLA </a:t>
            </a:r>
            <a:r>
              <a:rPr lang="es-ES" b="1" i="1" dirty="0" err="1"/>
              <a:t>SHIFT</a:t>
            </a:r>
            <a:r>
              <a:rPr lang="es-ES" dirty="0"/>
              <a:t> Y HACER CLIC CON EL BOTÓN DERECHO DEL RATÓN SOBRE EL ARCHIVO PARA QUE APAREZCAN LAS OPCIONES. NOS APARECERÁ LA OPCIÓN </a:t>
            </a:r>
            <a:r>
              <a:rPr lang="es-ES" b="1" i="1" dirty="0"/>
              <a:t>ABRIR CON...</a:t>
            </a:r>
          </a:p>
        </p:txBody>
      </p:sp>
    </p:spTree>
    <p:extLst>
      <p:ext uri="{BB962C8B-B14F-4D97-AF65-F5344CB8AC3E}">
        <p14:creationId xmlns:p14="http://schemas.microsoft.com/office/powerpoint/2010/main" val="352820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TEMAS VARIOS DE MANTENIMIENTO:</a:t>
            </a:r>
          </a:p>
          <a:p>
            <a:pPr marL="0" indent="0" algn="just">
              <a:buNone/>
            </a:pPr>
            <a:endParaRPr lang="es-ES" dirty="0"/>
          </a:p>
          <a:p>
            <a:pPr algn="just"/>
            <a:r>
              <a:rPr lang="es-ES" dirty="0"/>
              <a:t>EN LA VENTANA QUE APARECE DEBEREMOS ELEGIR EL PROGRAMA CON EL QUE QUERAMOS ABRIR Y MARCAR LA OPCIÓN USAR SIEMPRE ESTA APLICACIÓN PARA ABRIR LOS ARCHIVOS …</a:t>
            </a:r>
            <a:endParaRPr lang="es-ES" b="1" i="1" dirty="0"/>
          </a:p>
        </p:txBody>
      </p:sp>
    </p:spTree>
    <p:extLst>
      <p:ext uri="{BB962C8B-B14F-4D97-AF65-F5344CB8AC3E}">
        <p14:creationId xmlns:p14="http://schemas.microsoft.com/office/powerpoint/2010/main" val="1900926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endParaRPr lang="es-ES" b="1" i="1" dirty="0"/>
          </a:p>
        </p:txBody>
      </p:sp>
      <p:pic>
        <p:nvPicPr>
          <p:cNvPr id="5" name="Imagen 4">
            <a:extLst>
              <a:ext uri="{FF2B5EF4-FFF2-40B4-BE49-F238E27FC236}">
                <a16:creationId xmlns:a16="http://schemas.microsoft.com/office/drawing/2014/main" id="{4AB4E594-5AAA-2F43-A576-CEFD85F644C1}"/>
              </a:ext>
            </a:extLst>
          </p:cNvPr>
          <p:cNvPicPr>
            <a:picLocks noChangeAspect="1"/>
          </p:cNvPicPr>
          <p:nvPr/>
        </p:nvPicPr>
        <p:blipFill>
          <a:blip r:embed="rId2"/>
          <a:stretch>
            <a:fillRect/>
          </a:stretch>
        </p:blipFill>
        <p:spPr>
          <a:xfrm>
            <a:off x="3900083" y="1739900"/>
            <a:ext cx="4991100" cy="5118100"/>
          </a:xfrm>
          <a:prstGeom prst="rect">
            <a:avLst/>
          </a:prstGeom>
        </p:spPr>
      </p:pic>
    </p:spTree>
    <p:extLst>
      <p:ext uri="{BB962C8B-B14F-4D97-AF65-F5344CB8AC3E}">
        <p14:creationId xmlns:p14="http://schemas.microsoft.com/office/powerpoint/2010/main" val="284165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buNone/>
            </a:pPr>
            <a:r>
              <a:rPr lang="es-ES" dirty="0"/>
              <a:t>LIBERADOR DE ESPACIO EN DISCO:</a:t>
            </a:r>
          </a:p>
          <a:p>
            <a:pPr algn="just"/>
            <a:r>
              <a:rPr lang="es-ES" dirty="0"/>
              <a:t>ADEMÁS, ESTE PROGRAMA PUEDE REALIZAR DESINSTALACIONES MÁS EFECTIVAS QUE LAS QUE </a:t>
            </a:r>
            <a:r>
              <a:rPr lang="es-ES"/>
              <a:t>REALIZA WINDOWS Y </a:t>
            </a:r>
            <a:r>
              <a:rPr lang="es-ES" dirty="0"/>
              <a:t>SE PUEDE CONFIGURAR LOS PROGRAMAS RESIDENTES O SERVICIOS QUE SE EJECUTAN AL INICIO DEL SISTEMA OPERATIVO.</a:t>
            </a:r>
          </a:p>
          <a:p>
            <a:r>
              <a:rPr lang="es-ES" dirty="0"/>
              <a:t>POR EJEMPLO SE RECOMIENDA USAR LOS PROGRAMAS:</a:t>
            </a:r>
          </a:p>
          <a:p>
            <a:pPr marL="0" indent="0">
              <a:buNone/>
            </a:pPr>
            <a:endParaRPr lang="es-ES" dirty="0"/>
          </a:p>
          <a:p>
            <a:pPr marL="0" indent="0">
              <a:buNone/>
            </a:pPr>
            <a:r>
              <a:rPr lang="es-ES" dirty="0"/>
              <a:t>ADWCLEANER </a:t>
            </a:r>
            <a:r>
              <a:rPr lang="es-ES" dirty="0">
                <a:hlinkClick r:id="rId2"/>
              </a:rPr>
              <a:t>http://www.bleepingcomputer.com/download/adwcleaner/</a:t>
            </a:r>
            <a:endParaRPr lang="es-ES" dirty="0"/>
          </a:p>
          <a:p>
            <a:pPr marL="0" indent="0">
              <a:buNone/>
            </a:pPr>
            <a:r>
              <a:rPr lang="es-ES" dirty="0"/>
              <a:t>REGCLEANER </a:t>
            </a:r>
            <a:r>
              <a:rPr lang="es-ES" dirty="0">
                <a:hlinkClick r:id="rId3"/>
              </a:rPr>
              <a:t>http://www.majorgeeks.com/files/details/regcleaner.html</a:t>
            </a:r>
            <a:endParaRPr lang="es-ES" dirty="0"/>
          </a:p>
          <a:p>
            <a:pPr marL="0" indent="0">
              <a:buNone/>
            </a:pPr>
            <a:endParaRPr lang="es-ES" dirty="0"/>
          </a:p>
          <a:p>
            <a:pPr algn="just"/>
            <a:endParaRPr lang="es-ES" dirty="0"/>
          </a:p>
        </p:txBody>
      </p:sp>
    </p:spTree>
    <p:extLst>
      <p:ext uri="{BB962C8B-B14F-4D97-AF65-F5344CB8AC3E}">
        <p14:creationId xmlns:p14="http://schemas.microsoft.com/office/powerpoint/2010/main" val="2259054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fontScale="92500" lnSpcReduction="20000"/>
          </a:bodyPr>
          <a:lstStyle/>
          <a:p>
            <a:pPr marL="0" indent="0">
              <a:buNone/>
            </a:pPr>
            <a:r>
              <a:rPr lang="es-ES" dirty="0" err="1"/>
              <a:t>DESFRAGMENTADOR</a:t>
            </a:r>
            <a:r>
              <a:rPr lang="es-ES" dirty="0"/>
              <a:t>:</a:t>
            </a:r>
          </a:p>
          <a:p>
            <a:pPr algn="just"/>
            <a:r>
              <a:rPr lang="es-ES" dirty="0"/>
              <a:t>LOS ARCHIVOS EN UN SISTEMA OPERATIVO SE DIVIDEN EN </a:t>
            </a:r>
            <a:r>
              <a:rPr lang="es-ES" dirty="0" err="1"/>
              <a:t>CLUSTER</a:t>
            </a:r>
            <a:r>
              <a:rPr lang="es-ES" dirty="0"/>
              <a:t> Y EN WINDOWS LO NORMAL ES QUE OCUPEN </a:t>
            </a:r>
            <a:r>
              <a:rPr lang="es-ES" dirty="0" err="1"/>
              <a:t>CLUSTER</a:t>
            </a:r>
            <a:r>
              <a:rPr lang="es-ES" dirty="0"/>
              <a:t> CONTIGUOS PERO CON EL USO DEL DISCO DURO (BORRADO, MODIFICACIÓN Y COPIADO DE ARCHIVOS) LOS ARCHIVOS OCUPAN </a:t>
            </a:r>
            <a:r>
              <a:rPr lang="es-ES" dirty="0" err="1"/>
              <a:t>CLUSTER</a:t>
            </a:r>
            <a:r>
              <a:rPr lang="es-ES" dirty="0"/>
              <a:t> NO CONTIGUOS, YA QUE HAY QUE OCUPAR LOS </a:t>
            </a:r>
            <a:r>
              <a:rPr lang="es-ES" dirty="0" err="1"/>
              <a:t>CLUSTER</a:t>
            </a:r>
            <a:r>
              <a:rPr lang="es-ES" dirty="0"/>
              <a:t> VACÍOS.</a:t>
            </a:r>
          </a:p>
          <a:p>
            <a:pPr algn="just"/>
            <a:r>
              <a:rPr lang="es-ES" dirty="0"/>
              <a:t>DESFRAGMENTAR: SU FUNCIÓN ES ORDENAR LOS </a:t>
            </a:r>
            <a:r>
              <a:rPr lang="es-ES" dirty="0" err="1"/>
              <a:t>CLUSTER</a:t>
            </a:r>
            <a:r>
              <a:rPr lang="es-ES" dirty="0"/>
              <a:t> OCUPADOS POR ARCHIVOS. </a:t>
            </a:r>
          </a:p>
          <a:p>
            <a:pPr algn="just"/>
            <a:r>
              <a:rPr lang="es-ES" dirty="0"/>
              <a:t>EL OBJETIVO DE LOS PROGRAMAS DE </a:t>
            </a:r>
            <a:r>
              <a:rPr lang="es-ES" dirty="0" err="1"/>
              <a:t>DEFRAGMENTACIÓN</a:t>
            </a:r>
            <a:r>
              <a:rPr lang="es-ES" dirty="0"/>
              <a:t> ES ORDENAR Y JUNTAR LOS </a:t>
            </a:r>
            <a:r>
              <a:rPr lang="es-ES" dirty="0" err="1"/>
              <a:t>CLUSTER</a:t>
            </a:r>
            <a:r>
              <a:rPr lang="es-ES" dirty="0"/>
              <a:t> DESORDENADOS DE UN MISMO ARCHIVO PARA MEJORAR EL RENDIMIENTO DEL SISTEMA.</a:t>
            </a:r>
          </a:p>
          <a:p>
            <a:pPr algn="just"/>
            <a:r>
              <a:rPr lang="es-ES" dirty="0"/>
              <a:t>SI TENEMOS EL DISCO DURO (DISCOS MAGNÉTICOS) FRAGMENTADO REPERCUTE EN EL RENDIMIENTO DEL DISCO DURO EN LA LECTURA DE LOS DATOS Y POR TANTO EN EL RENDIMIENTO DE NUESTRO SISTEMA. ES EVIDENTE QUE SI TENEMOS LOS </a:t>
            </a:r>
            <a:r>
              <a:rPr lang="es-ES" dirty="0" err="1"/>
              <a:t>CLUSTER</a:t>
            </a:r>
            <a:r>
              <a:rPr lang="es-ES" dirty="0"/>
              <a:t> DE UN ARCHIVO DESORDENADOS LES VA A COSTAR MÁS TIEMPO LEERLO.</a:t>
            </a:r>
          </a:p>
          <a:p>
            <a:pPr algn="just"/>
            <a:r>
              <a:rPr lang="es-ES" dirty="0"/>
              <a:t>LA FRAGMENTACIÓN DE LOS </a:t>
            </a:r>
            <a:r>
              <a:rPr lang="es-ES" dirty="0" err="1"/>
              <a:t>CLUSTER</a:t>
            </a:r>
            <a:r>
              <a:rPr lang="es-ES" dirty="0"/>
              <a:t> NO TIENE REPERCUSIÓN EN DISCOS </a:t>
            </a:r>
            <a:r>
              <a:rPr lang="es-ES" dirty="0" err="1"/>
              <a:t>SSD</a:t>
            </a:r>
            <a:r>
              <a:rPr lang="es-ES" dirty="0"/>
              <a:t> Y MEMORIAS FLASH.</a:t>
            </a:r>
          </a:p>
          <a:p>
            <a:pPr marL="0" indent="0">
              <a:buNone/>
            </a:pPr>
            <a:endParaRPr lang="es-ES" dirty="0"/>
          </a:p>
          <a:p>
            <a:pPr algn="just"/>
            <a:endParaRPr lang="es-ES" dirty="0"/>
          </a:p>
        </p:txBody>
      </p:sp>
    </p:spTree>
    <p:extLst>
      <p:ext uri="{BB962C8B-B14F-4D97-AF65-F5344CB8AC3E}">
        <p14:creationId xmlns:p14="http://schemas.microsoft.com/office/powerpoint/2010/main" val="230018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fontScale="92500" lnSpcReduction="10000"/>
          </a:bodyPr>
          <a:lstStyle/>
          <a:p>
            <a:pPr marL="0" indent="0">
              <a:buNone/>
            </a:pPr>
            <a:r>
              <a:rPr lang="es-ES" dirty="0" err="1"/>
              <a:t>DESFRAGMENTADOR</a:t>
            </a:r>
            <a:r>
              <a:rPr lang="es-ES" dirty="0"/>
              <a:t>:</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algn="just"/>
            <a:r>
              <a:rPr lang="es-ES" dirty="0"/>
              <a:t>ADEMÁS PODEMOS INSTALAR PROGRAMAS EXTERNOS A WINDOWS COMO POR EJEMPLO </a:t>
            </a:r>
            <a:r>
              <a:rPr lang="es-ES" dirty="0" err="1"/>
              <a:t>DEFRAGGLER</a:t>
            </a:r>
            <a:r>
              <a:rPr lang="es-ES" dirty="0"/>
              <a:t> HTTPS://</a:t>
            </a:r>
            <a:r>
              <a:rPr lang="es-ES" dirty="0" err="1"/>
              <a:t>WWW.PIRIFORM.COM</a:t>
            </a:r>
            <a:r>
              <a:rPr lang="es-ES" dirty="0"/>
              <a:t>/</a:t>
            </a:r>
            <a:r>
              <a:rPr lang="es-ES" dirty="0" err="1"/>
              <a:t>DEFRAGGLER</a:t>
            </a:r>
            <a:endParaRPr lang="es-ES" dirty="0"/>
          </a:p>
        </p:txBody>
      </p:sp>
      <p:pic>
        <p:nvPicPr>
          <p:cNvPr id="4" name="Imagen 3" descr="Captura de pantalla 2015-01-25 a las 17.40.28.png">
            <a:extLst>
              <a:ext uri="{FF2B5EF4-FFF2-40B4-BE49-F238E27FC236}">
                <a16:creationId xmlns:a16="http://schemas.microsoft.com/office/drawing/2014/main" id="{51F177D5-F2AE-7349-82BB-A40AC017F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646" y="2932248"/>
            <a:ext cx="8342906" cy="623059"/>
          </a:xfrm>
          <a:prstGeom prst="rect">
            <a:avLst/>
          </a:prstGeom>
        </p:spPr>
      </p:pic>
      <p:pic>
        <p:nvPicPr>
          <p:cNvPr id="5" name="Imagen 4" descr="Captura de pantalla 2015-01-25 a las 17.40.43.png">
            <a:extLst>
              <a:ext uri="{FF2B5EF4-FFF2-40B4-BE49-F238E27FC236}">
                <a16:creationId xmlns:a16="http://schemas.microsoft.com/office/drawing/2014/main" id="{28D98E0A-7252-874C-AB9F-24C64BC16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46" y="4339893"/>
            <a:ext cx="8342906" cy="590514"/>
          </a:xfrm>
          <a:prstGeom prst="rect">
            <a:avLst/>
          </a:prstGeom>
        </p:spPr>
      </p:pic>
    </p:spTree>
    <p:extLst>
      <p:ext uri="{BB962C8B-B14F-4D97-AF65-F5344CB8AC3E}">
        <p14:creationId xmlns:p14="http://schemas.microsoft.com/office/powerpoint/2010/main" val="1982648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FD06F-40F8-DA4D-877B-5C62209FF997}"/>
              </a:ext>
            </a:extLst>
          </p:cNvPr>
          <p:cNvSpPr>
            <a:spLocks noGrp="1"/>
          </p:cNvSpPr>
          <p:nvPr>
            <p:ph type="title"/>
          </p:nvPr>
        </p:nvSpPr>
        <p:spPr/>
        <p:txBody>
          <a:bodyPr/>
          <a:lstStyle/>
          <a:p>
            <a:r>
              <a:rPr lang="es-ES" dirty="0"/>
              <a:t>MANTENIMIENTO Y CONFIGURACIÓN DE WINDOWS</a:t>
            </a:r>
          </a:p>
        </p:txBody>
      </p:sp>
      <p:sp>
        <p:nvSpPr>
          <p:cNvPr id="3" name="Marcador de contenido 2">
            <a:extLst>
              <a:ext uri="{FF2B5EF4-FFF2-40B4-BE49-F238E27FC236}">
                <a16:creationId xmlns:a16="http://schemas.microsoft.com/office/drawing/2014/main" id="{3D9BB222-1C2F-484F-955E-8265A4B19B58}"/>
              </a:ext>
            </a:extLst>
          </p:cNvPr>
          <p:cNvSpPr>
            <a:spLocks noGrp="1"/>
          </p:cNvSpPr>
          <p:nvPr>
            <p:ph idx="1"/>
          </p:nvPr>
        </p:nvSpPr>
        <p:spPr/>
        <p:txBody>
          <a:bodyPr>
            <a:normAutofit/>
          </a:bodyPr>
          <a:lstStyle/>
          <a:p>
            <a:pPr marL="0" indent="0" algn="just">
              <a:buNone/>
            </a:pPr>
            <a:r>
              <a:rPr lang="es-ES" dirty="0"/>
              <a:t>CHEQUEO DE DISCO:</a:t>
            </a:r>
          </a:p>
          <a:p>
            <a:pPr algn="just"/>
            <a:r>
              <a:rPr lang="es-ES" dirty="0"/>
              <a:t>LOS DISCOS MAGNÉTICOS QUE FORMAN EL DISCO DURO ESTÁN DIVIDIDOS EN SECTORES.</a:t>
            </a:r>
          </a:p>
          <a:p>
            <a:pPr algn="just"/>
            <a:r>
              <a:rPr lang="es-ES" dirty="0"/>
              <a:t>CUANDO NOTAMOS QUE EL DISCO DURO HACE MUCHO RUIDO CUANDO LEE O ESCRIBE O REALIZA UN RUIDO COMO SI ESTUVIERA UN MARTILLO GOLPEANDO O EN EL ARRANQUE TE INFORMA EL SISTEMA QUE SE HA PERDIDO ALGÚN ARCHIVO O CUANDO INTENTAS ABRIR UN ARCHIVO Y SE QUEDA EL </a:t>
            </a:r>
            <a:r>
              <a:rPr lang="es-ES" dirty="0" err="1"/>
              <a:t>S.O</a:t>
            </a:r>
            <a:r>
              <a:rPr lang="es-ES" dirty="0"/>
              <a:t>. COLGADO O TE DE PANTALLAZO AZUL DEBEMOS UTILIZAR LA HERRAMIENTA DE COMPROBACIÓN DE DISCO.</a:t>
            </a:r>
          </a:p>
          <a:p>
            <a:pPr algn="just"/>
            <a:r>
              <a:rPr lang="es-ES" dirty="0"/>
              <a:t>EL OBJETIVO DE ESTA HERRAMIENTA ES DETECTAR QUE SECTORES DEL DISCO ESTÁN DEFECTUOSOS Y MARCARLOS PARA QUE NO SE USEN. SI ESOS SECTORES TIENEN ARCHIVOS, LO QUE INTENTA EL SISTEMA ES TRASLADARLOS A OTROS SECTORES.</a:t>
            </a:r>
          </a:p>
        </p:txBody>
      </p:sp>
    </p:spTree>
    <p:extLst>
      <p:ext uri="{BB962C8B-B14F-4D97-AF65-F5344CB8AC3E}">
        <p14:creationId xmlns:p14="http://schemas.microsoft.com/office/powerpoint/2010/main" val="3366827088"/>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Dividendo</Template>
  <TotalTime>1185</TotalTime>
  <Words>3825</Words>
  <Application>Microsoft Macintosh PowerPoint</Application>
  <PresentationFormat>Panorámica</PresentationFormat>
  <Paragraphs>316</Paragraphs>
  <Slides>55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55</vt:i4>
      </vt:variant>
    </vt:vector>
  </HeadingPairs>
  <TitlesOfParts>
    <vt:vector size="60" baseType="lpstr">
      <vt:lpstr>Calibri</vt:lpstr>
      <vt:lpstr>Gill Sans MT</vt:lpstr>
      <vt:lpstr>Wingdings</vt:lpstr>
      <vt:lpstr>Wingdings 2</vt:lpstr>
      <vt:lpstr>Dividendo</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lpstr>MANTENIMIENTO Y CONFIGURACIÓN DE WINDOWS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MANTENIMIENTO Y CONFIGURACIÓN DE WINDOWS</dc:title>
  <dc:creator>Usuario de Microsoft Office</dc:creator>
  <cp:lastModifiedBy>Usuario de Microsoft Office</cp:lastModifiedBy>
  <cp:revision>54</cp:revision>
  <dcterms:created xsi:type="dcterms:W3CDTF">2018-03-20T14:56:29Z</dcterms:created>
  <dcterms:modified xsi:type="dcterms:W3CDTF">2019-04-11T09:31:03Z</dcterms:modified>
</cp:coreProperties>
</file>